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0" r:id="rId5"/>
    <p:sldId id="259" r:id="rId6"/>
    <p:sldId id="262" r:id="rId7"/>
    <p:sldId id="263" r:id="rId8"/>
    <p:sldId id="265" r:id="rId9"/>
    <p:sldId id="264" r:id="rId10"/>
    <p:sldId id="266" r:id="rId11"/>
    <p:sldId id="270" r:id="rId12"/>
    <p:sldId id="267" r:id="rId13"/>
    <p:sldId id="269" r:id="rId14"/>
    <p:sldId id="271" r:id="rId15"/>
    <p:sldId id="272" r:id="rId16"/>
    <p:sldId id="268" r:id="rId17"/>
    <p:sldId id="284" r:id="rId18"/>
    <p:sldId id="273" r:id="rId19"/>
    <p:sldId id="285" r:id="rId20"/>
    <p:sldId id="274" r:id="rId21"/>
    <p:sldId id="276" r:id="rId22"/>
    <p:sldId id="275" r:id="rId23"/>
    <p:sldId id="277" r:id="rId24"/>
    <p:sldId id="281" r:id="rId25"/>
    <p:sldId id="282" r:id="rId26"/>
    <p:sldId id="280" r:id="rId27"/>
    <p:sldId id="286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57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физическое развитие</c:v>
                </c:pt>
                <c:pt idx="1">
                  <c:v>социально-коммуникативное</c:v>
                </c:pt>
                <c:pt idx="2">
                  <c:v>художественно-эстетическое</c:v>
                </c:pt>
                <c:pt idx="3">
                  <c:v>познавательное</c:v>
                </c:pt>
                <c:pt idx="4">
                  <c:v>речевое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0.59</c:v>
                </c:pt>
                <c:pt idx="1">
                  <c:v>0.54</c:v>
                </c:pt>
                <c:pt idx="2">
                  <c:v>0.2</c:v>
                </c:pt>
                <c:pt idx="3">
                  <c:v>0.36</c:v>
                </c:pt>
                <c:pt idx="4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665728"/>
        <c:axId val="105224384"/>
      </c:barChart>
      <c:catAx>
        <c:axId val="134665728"/>
        <c:scaling>
          <c:orientation val="minMax"/>
        </c:scaling>
        <c:delete val="0"/>
        <c:axPos val="b"/>
        <c:majorTickMark val="out"/>
        <c:minorTickMark val="none"/>
        <c:tickLblPos val="nextTo"/>
        <c:crossAx val="105224384"/>
        <c:crosses val="autoZero"/>
        <c:auto val="1"/>
        <c:lblAlgn val="ctr"/>
        <c:lblOffset val="100"/>
        <c:noMultiLvlLbl val="0"/>
      </c:catAx>
      <c:valAx>
        <c:axId val="1052243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4665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38135510838923E-3"/>
                  <c:y val="-0.24876893602532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492563429565642E-4"/>
                  <c:y val="-0.242747013177085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14383600430375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17104822133419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186598059637303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физическое развитие</c:v>
                </c:pt>
                <c:pt idx="1">
                  <c:v>социально-коммуникативное</c:v>
                </c:pt>
                <c:pt idx="2">
                  <c:v>художественно-эстетическое</c:v>
                </c:pt>
                <c:pt idx="3">
                  <c:v>познавательное</c:v>
                </c:pt>
                <c:pt idx="4">
                  <c:v>речевое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0.76000000000000034</c:v>
                </c:pt>
                <c:pt idx="1">
                  <c:v>0.78</c:v>
                </c:pt>
                <c:pt idx="2">
                  <c:v>0.35000000000000014</c:v>
                </c:pt>
                <c:pt idx="3">
                  <c:v>0.58000000000000007</c:v>
                </c:pt>
                <c:pt idx="4">
                  <c:v>0.63000000000000034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60258560"/>
        <c:axId val="132333568"/>
      </c:barChart>
      <c:catAx>
        <c:axId val="160258560"/>
        <c:scaling>
          <c:orientation val="minMax"/>
        </c:scaling>
        <c:delete val="0"/>
        <c:axPos val="b"/>
        <c:majorTickMark val="out"/>
        <c:minorTickMark val="none"/>
        <c:tickLblPos val="nextTo"/>
        <c:crossAx val="132333568"/>
        <c:crosses val="autoZero"/>
        <c:auto val="1"/>
        <c:lblAlgn val="ctr"/>
        <c:lblOffset val="100"/>
        <c:noMultiLvlLbl val="0"/>
      </c:catAx>
      <c:valAx>
        <c:axId val="1323335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60258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37632-D41D-4916-B102-5B2B5E58C399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349B285-57A6-4720-B0D9-A3E64B0C293F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1.Организационный  педсовет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84B7F3-1E19-4EE0-B26E-57EE6AB6DAC7}" type="parTrans" cxnId="{B2631E86-64B3-4EB4-BC48-4F68D5558B8E}">
      <dgm:prSet/>
      <dgm:spPr/>
      <dgm:t>
        <a:bodyPr/>
        <a:lstStyle/>
        <a:p>
          <a:endParaRPr lang="ru-RU"/>
        </a:p>
      </dgm:t>
    </dgm:pt>
    <dgm:pt modelId="{69BF367B-EA5F-4AD4-9B53-E1A4C0FB0C4D}" type="sibTrans" cxnId="{B2631E86-64B3-4EB4-BC48-4F68D5558B8E}">
      <dgm:prSet/>
      <dgm:spPr/>
      <dgm:t>
        <a:bodyPr/>
        <a:lstStyle/>
        <a:p>
          <a:endParaRPr lang="ru-RU"/>
        </a:p>
      </dgm:t>
    </dgm:pt>
    <dgm:pt modelId="{636713BF-5068-48FC-A1A1-36C66A47E8B2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2.«Семья и детский сад единое образовательное пространство»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78FDDE-06A8-4EF2-9599-A092AC2BF891}" type="parTrans" cxnId="{2187A583-A832-4C78-9D41-3C3584DEFBFC}">
      <dgm:prSet/>
      <dgm:spPr/>
      <dgm:t>
        <a:bodyPr/>
        <a:lstStyle/>
        <a:p>
          <a:endParaRPr lang="ru-RU"/>
        </a:p>
      </dgm:t>
    </dgm:pt>
    <dgm:pt modelId="{2EE8E4B7-2C8B-4C31-A049-4C4C513DE0B4}" type="sibTrans" cxnId="{2187A583-A832-4C78-9D41-3C3584DEFBFC}">
      <dgm:prSet/>
      <dgm:spPr/>
      <dgm:t>
        <a:bodyPr/>
        <a:lstStyle/>
        <a:p>
          <a:endParaRPr lang="ru-RU"/>
        </a:p>
      </dgm:t>
    </dgm:pt>
    <dgm:pt modelId="{D4B7492E-11C5-4F9D-8AA3-1B94DF34253E}">
      <dgm:prSet phldrT="[Текст]" custT="1"/>
      <dgm:spPr/>
      <dgm:t>
        <a:bodyPr/>
        <a:lstStyle/>
        <a:p>
          <a:r>
            <a:rPr lang="ru-RU" sz="2800" b="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28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ru-RU" sz="2800" b="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ru-RU" sz="2800" b="0" i="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творческих способностей дошкольников в условиях реализации  ФГОС ДОУ»</a:t>
          </a:r>
          <a:endParaRPr lang="ru-RU" sz="2800" b="0" i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94D188-F271-4AE4-9EE6-00AEBDC73723}" type="parTrans" cxnId="{B0948997-7AEC-4D0C-89D8-28E9FCC82B2C}">
      <dgm:prSet/>
      <dgm:spPr/>
      <dgm:t>
        <a:bodyPr/>
        <a:lstStyle/>
        <a:p>
          <a:endParaRPr lang="ru-RU"/>
        </a:p>
      </dgm:t>
    </dgm:pt>
    <dgm:pt modelId="{847B148F-72D5-46C8-9A7A-773B8CF6F490}" type="sibTrans" cxnId="{B0948997-7AEC-4D0C-89D8-28E9FCC82B2C}">
      <dgm:prSet/>
      <dgm:spPr/>
      <dgm:t>
        <a:bodyPr/>
        <a:lstStyle/>
        <a:p>
          <a:endParaRPr lang="ru-RU"/>
        </a:p>
      </dgm:t>
    </dgm:pt>
    <dgm:pt modelId="{D7D3AED9-29E7-4FDF-B2E8-33B167FFA434}">
      <dgm:prSet custT="1"/>
      <dgm:spPr/>
      <dgm:t>
        <a:bodyPr/>
        <a:lstStyle/>
        <a:p>
          <a:r>
            <a: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4.Итоговый педсовет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9D0A0D-A204-4D92-BA6E-155A621E6E76}" type="parTrans" cxnId="{56245264-4D65-49D5-BA69-B53F4BDB3A75}">
      <dgm:prSet/>
      <dgm:spPr/>
      <dgm:t>
        <a:bodyPr/>
        <a:lstStyle/>
        <a:p>
          <a:endParaRPr lang="ru-RU"/>
        </a:p>
      </dgm:t>
    </dgm:pt>
    <dgm:pt modelId="{1835D7CD-D869-4E5F-AA6F-B6D501DB4ECA}" type="sibTrans" cxnId="{56245264-4D65-49D5-BA69-B53F4BDB3A75}">
      <dgm:prSet/>
      <dgm:spPr/>
      <dgm:t>
        <a:bodyPr/>
        <a:lstStyle/>
        <a:p>
          <a:endParaRPr lang="ru-RU"/>
        </a:p>
      </dgm:t>
    </dgm:pt>
    <dgm:pt modelId="{4ACABA27-173E-44D3-B568-1225EFF18A51}" type="pres">
      <dgm:prSet presAssocID="{8F037632-D41D-4916-B102-5B2B5E58C3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F6D7AA-27C2-4807-A730-55EC0461EE23}" type="pres">
      <dgm:prSet presAssocID="{A349B285-57A6-4720-B0D9-A3E64B0C293F}" presName="parentLin" presStyleCnt="0"/>
      <dgm:spPr/>
      <dgm:t>
        <a:bodyPr/>
        <a:lstStyle/>
        <a:p>
          <a:endParaRPr lang="ru-RU"/>
        </a:p>
      </dgm:t>
    </dgm:pt>
    <dgm:pt modelId="{06CEC622-4AC4-4499-8C86-800D043FB040}" type="pres">
      <dgm:prSet presAssocID="{A349B285-57A6-4720-B0D9-A3E64B0C293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59F5D6A-EC84-4C10-A4BE-CB204C5BCFE5}" type="pres">
      <dgm:prSet presAssocID="{A349B285-57A6-4720-B0D9-A3E64B0C293F}" presName="parentText" presStyleLbl="node1" presStyleIdx="0" presStyleCnt="4" custLinFactNeighborX="16667" custLinFactNeighborY="1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7A11C-9A02-4C68-A1E3-765BFCB2C8EA}" type="pres">
      <dgm:prSet presAssocID="{A349B285-57A6-4720-B0D9-A3E64B0C293F}" presName="negativeSpace" presStyleCnt="0"/>
      <dgm:spPr/>
      <dgm:t>
        <a:bodyPr/>
        <a:lstStyle/>
        <a:p>
          <a:endParaRPr lang="ru-RU"/>
        </a:p>
      </dgm:t>
    </dgm:pt>
    <dgm:pt modelId="{CFBA8164-4083-46C6-ABCA-AA416DA9C507}" type="pres">
      <dgm:prSet presAssocID="{A349B285-57A6-4720-B0D9-A3E64B0C293F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61EE4-2EA1-40D0-9EC6-CE848CACBCB3}" type="pres">
      <dgm:prSet presAssocID="{69BF367B-EA5F-4AD4-9B53-E1A4C0FB0C4D}" presName="spaceBetweenRectangles" presStyleCnt="0"/>
      <dgm:spPr/>
      <dgm:t>
        <a:bodyPr/>
        <a:lstStyle/>
        <a:p>
          <a:endParaRPr lang="ru-RU"/>
        </a:p>
      </dgm:t>
    </dgm:pt>
    <dgm:pt modelId="{3ED44564-5F8A-4AEA-BCDF-FF44D8F54D0E}" type="pres">
      <dgm:prSet presAssocID="{636713BF-5068-48FC-A1A1-36C66A47E8B2}" presName="parentLin" presStyleCnt="0"/>
      <dgm:spPr/>
      <dgm:t>
        <a:bodyPr/>
        <a:lstStyle/>
        <a:p>
          <a:endParaRPr lang="ru-RU"/>
        </a:p>
      </dgm:t>
    </dgm:pt>
    <dgm:pt modelId="{C2E5DA4B-FD80-4DC2-A662-5D341F94023E}" type="pres">
      <dgm:prSet presAssocID="{636713BF-5068-48FC-A1A1-36C66A47E8B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663CF44-96DE-4596-96F3-26C68E92D6B8}" type="pres">
      <dgm:prSet presAssocID="{636713BF-5068-48FC-A1A1-36C66A47E8B2}" presName="parentText" presStyleLbl="node1" presStyleIdx="1" presStyleCnt="4" custScaleX="142256" custScaleY="2003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94CFE-FDA9-4854-B3A2-32DE5E6BBE5A}" type="pres">
      <dgm:prSet presAssocID="{636713BF-5068-48FC-A1A1-36C66A47E8B2}" presName="negativeSpace" presStyleCnt="0"/>
      <dgm:spPr/>
      <dgm:t>
        <a:bodyPr/>
        <a:lstStyle/>
        <a:p>
          <a:endParaRPr lang="ru-RU"/>
        </a:p>
      </dgm:t>
    </dgm:pt>
    <dgm:pt modelId="{36345EB2-F78E-43AF-960F-F483BE7734AB}" type="pres">
      <dgm:prSet presAssocID="{636713BF-5068-48FC-A1A1-36C66A47E8B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4C7D5-1FEC-4412-9B38-BDB813544611}" type="pres">
      <dgm:prSet presAssocID="{2EE8E4B7-2C8B-4C31-A049-4C4C513DE0B4}" presName="spaceBetweenRectangles" presStyleCnt="0"/>
      <dgm:spPr/>
      <dgm:t>
        <a:bodyPr/>
        <a:lstStyle/>
        <a:p>
          <a:endParaRPr lang="ru-RU"/>
        </a:p>
      </dgm:t>
    </dgm:pt>
    <dgm:pt modelId="{26F82E10-B27A-493D-BB65-5AA5D40B5441}" type="pres">
      <dgm:prSet presAssocID="{D4B7492E-11C5-4F9D-8AA3-1B94DF34253E}" presName="parentLin" presStyleCnt="0"/>
      <dgm:spPr/>
      <dgm:t>
        <a:bodyPr/>
        <a:lstStyle/>
        <a:p>
          <a:endParaRPr lang="ru-RU"/>
        </a:p>
      </dgm:t>
    </dgm:pt>
    <dgm:pt modelId="{9CFB560B-B57B-4264-9BE6-4AC2F13B6098}" type="pres">
      <dgm:prSet presAssocID="{D4B7492E-11C5-4F9D-8AA3-1B94DF34253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39C16197-B553-4D8E-8EF5-B466173B8E15}" type="pres">
      <dgm:prSet presAssocID="{D4B7492E-11C5-4F9D-8AA3-1B94DF34253E}" presName="parentText" presStyleLbl="node1" presStyleIdx="2" presStyleCnt="4" custScaleX="135432" custScaleY="2294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049D4-10A3-40FE-873A-BA021C901D75}" type="pres">
      <dgm:prSet presAssocID="{D4B7492E-11C5-4F9D-8AA3-1B94DF34253E}" presName="negativeSpace" presStyleCnt="0"/>
      <dgm:spPr/>
      <dgm:t>
        <a:bodyPr/>
        <a:lstStyle/>
        <a:p>
          <a:endParaRPr lang="ru-RU"/>
        </a:p>
      </dgm:t>
    </dgm:pt>
    <dgm:pt modelId="{DE623F27-7110-48B8-A4C5-7C33A39DE87D}" type="pres">
      <dgm:prSet presAssocID="{D4B7492E-11C5-4F9D-8AA3-1B94DF34253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85288-2E83-4FE2-9BA9-220CEA464602}" type="pres">
      <dgm:prSet presAssocID="{847B148F-72D5-46C8-9A7A-773B8CF6F490}" presName="spaceBetweenRectangles" presStyleCnt="0"/>
      <dgm:spPr/>
      <dgm:t>
        <a:bodyPr/>
        <a:lstStyle/>
        <a:p>
          <a:endParaRPr lang="ru-RU"/>
        </a:p>
      </dgm:t>
    </dgm:pt>
    <dgm:pt modelId="{6F0F668C-B149-4A37-989B-5F63BDDBCCC1}" type="pres">
      <dgm:prSet presAssocID="{D7D3AED9-29E7-4FDF-B2E8-33B167FFA434}" presName="parentLin" presStyleCnt="0"/>
      <dgm:spPr/>
      <dgm:t>
        <a:bodyPr/>
        <a:lstStyle/>
        <a:p>
          <a:endParaRPr lang="ru-RU"/>
        </a:p>
      </dgm:t>
    </dgm:pt>
    <dgm:pt modelId="{8EA139D4-AC42-4F20-ABF2-4CB74C96C7F2}" type="pres">
      <dgm:prSet presAssocID="{D7D3AED9-29E7-4FDF-B2E8-33B167FFA43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226D2C1-645A-4047-B573-48A4C2103D44}" type="pres">
      <dgm:prSet presAssocID="{D7D3AED9-29E7-4FDF-B2E8-33B167FFA43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345FF-240B-45CE-A6B7-EF1997C9A868}" type="pres">
      <dgm:prSet presAssocID="{D7D3AED9-29E7-4FDF-B2E8-33B167FFA434}" presName="negativeSpace" presStyleCnt="0"/>
      <dgm:spPr/>
      <dgm:t>
        <a:bodyPr/>
        <a:lstStyle/>
        <a:p>
          <a:endParaRPr lang="ru-RU"/>
        </a:p>
      </dgm:t>
    </dgm:pt>
    <dgm:pt modelId="{605F92FE-1990-40DE-9B4E-480924476840}" type="pres">
      <dgm:prSet presAssocID="{D7D3AED9-29E7-4FDF-B2E8-33B167FFA434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245264-4D65-49D5-BA69-B53F4BDB3A75}" srcId="{8F037632-D41D-4916-B102-5B2B5E58C399}" destId="{D7D3AED9-29E7-4FDF-B2E8-33B167FFA434}" srcOrd="3" destOrd="0" parTransId="{659D0A0D-A204-4D92-BA6E-155A621E6E76}" sibTransId="{1835D7CD-D869-4E5F-AA6F-B6D501DB4ECA}"/>
    <dgm:cxn modelId="{CB0B566F-4E24-41F7-91A3-4D80A0CF9D75}" type="presOf" srcId="{636713BF-5068-48FC-A1A1-36C66A47E8B2}" destId="{C2E5DA4B-FD80-4DC2-A662-5D341F94023E}" srcOrd="0" destOrd="0" presId="urn:microsoft.com/office/officeart/2005/8/layout/list1"/>
    <dgm:cxn modelId="{B3C42C0C-970F-4229-A2AA-49C1533C8E35}" type="presOf" srcId="{D4B7492E-11C5-4F9D-8AA3-1B94DF34253E}" destId="{39C16197-B553-4D8E-8EF5-B466173B8E15}" srcOrd="1" destOrd="0" presId="urn:microsoft.com/office/officeart/2005/8/layout/list1"/>
    <dgm:cxn modelId="{9CF2B87F-8F3B-4081-B7A6-65B386C9C4E0}" type="presOf" srcId="{D4B7492E-11C5-4F9D-8AA3-1B94DF34253E}" destId="{9CFB560B-B57B-4264-9BE6-4AC2F13B6098}" srcOrd="0" destOrd="0" presId="urn:microsoft.com/office/officeart/2005/8/layout/list1"/>
    <dgm:cxn modelId="{A5C9E72E-3643-4772-98C1-A7B73FD3A430}" type="presOf" srcId="{636713BF-5068-48FC-A1A1-36C66A47E8B2}" destId="{8663CF44-96DE-4596-96F3-26C68E92D6B8}" srcOrd="1" destOrd="0" presId="urn:microsoft.com/office/officeart/2005/8/layout/list1"/>
    <dgm:cxn modelId="{2579D3A8-9B3F-4859-9CE0-C0C3BBBAFB94}" type="presOf" srcId="{A349B285-57A6-4720-B0D9-A3E64B0C293F}" destId="{D59F5D6A-EC84-4C10-A4BE-CB204C5BCFE5}" srcOrd="1" destOrd="0" presId="urn:microsoft.com/office/officeart/2005/8/layout/list1"/>
    <dgm:cxn modelId="{B2631E86-64B3-4EB4-BC48-4F68D5558B8E}" srcId="{8F037632-D41D-4916-B102-5B2B5E58C399}" destId="{A349B285-57A6-4720-B0D9-A3E64B0C293F}" srcOrd="0" destOrd="0" parTransId="{2B84B7F3-1E19-4EE0-B26E-57EE6AB6DAC7}" sibTransId="{69BF367B-EA5F-4AD4-9B53-E1A4C0FB0C4D}"/>
    <dgm:cxn modelId="{82531409-87CB-4A00-A097-E79897119143}" type="presOf" srcId="{A349B285-57A6-4720-B0D9-A3E64B0C293F}" destId="{06CEC622-4AC4-4499-8C86-800D043FB040}" srcOrd="0" destOrd="0" presId="urn:microsoft.com/office/officeart/2005/8/layout/list1"/>
    <dgm:cxn modelId="{26C9FE0F-533B-40DB-8699-A3DD6870B5B1}" type="presOf" srcId="{D7D3AED9-29E7-4FDF-B2E8-33B167FFA434}" destId="{D226D2C1-645A-4047-B573-48A4C2103D44}" srcOrd="1" destOrd="0" presId="urn:microsoft.com/office/officeart/2005/8/layout/list1"/>
    <dgm:cxn modelId="{2BCF92C2-7B0A-4C31-A1B4-14964C0C6BF4}" type="presOf" srcId="{D7D3AED9-29E7-4FDF-B2E8-33B167FFA434}" destId="{8EA139D4-AC42-4F20-ABF2-4CB74C96C7F2}" srcOrd="0" destOrd="0" presId="urn:microsoft.com/office/officeart/2005/8/layout/list1"/>
    <dgm:cxn modelId="{B51F5C24-FA99-47CE-8D5D-C35198323554}" type="presOf" srcId="{8F037632-D41D-4916-B102-5B2B5E58C399}" destId="{4ACABA27-173E-44D3-B568-1225EFF18A51}" srcOrd="0" destOrd="0" presId="urn:microsoft.com/office/officeart/2005/8/layout/list1"/>
    <dgm:cxn modelId="{2187A583-A832-4C78-9D41-3C3584DEFBFC}" srcId="{8F037632-D41D-4916-B102-5B2B5E58C399}" destId="{636713BF-5068-48FC-A1A1-36C66A47E8B2}" srcOrd="1" destOrd="0" parTransId="{A378FDDE-06A8-4EF2-9599-A092AC2BF891}" sibTransId="{2EE8E4B7-2C8B-4C31-A049-4C4C513DE0B4}"/>
    <dgm:cxn modelId="{B0948997-7AEC-4D0C-89D8-28E9FCC82B2C}" srcId="{8F037632-D41D-4916-B102-5B2B5E58C399}" destId="{D4B7492E-11C5-4F9D-8AA3-1B94DF34253E}" srcOrd="2" destOrd="0" parTransId="{5194D188-F271-4AE4-9EE6-00AEBDC73723}" sibTransId="{847B148F-72D5-46C8-9A7A-773B8CF6F490}"/>
    <dgm:cxn modelId="{252C9124-84FB-4852-8AEE-5A52ECD9A17D}" type="presParOf" srcId="{4ACABA27-173E-44D3-B568-1225EFF18A51}" destId="{E8F6D7AA-27C2-4807-A730-55EC0461EE23}" srcOrd="0" destOrd="0" presId="urn:microsoft.com/office/officeart/2005/8/layout/list1"/>
    <dgm:cxn modelId="{B3909672-4FF4-4C59-AF6B-A3E387FE8D76}" type="presParOf" srcId="{E8F6D7AA-27C2-4807-A730-55EC0461EE23}" destId="{06CEC622-4AC4-4499-8C86-800D043FB040}" srcOrd="0" destOrd="0" presId="urn:microsoft.com/office/officeart/2005/8/layout/list1"/>
    <dgm:cxn modelId="{9CFEE3B0-4F26-4FDA-A668-ABE2AB81002A}" type="presParOf" srcId="{E8F6D7AA-27C2-4807-A730-55EC0461EE23}" destId="{D59F5D6A-EC84-4C10-A4BE-CB204C5BCFE5}" srcOrd="1" destOrd="0" presId="urn:microsoft.com/office/officeart/2005/8/layout/list1"/>
    <dgm:cxn modelId="{EAFBEA96-4C59-4A21-843F-937E340B3CFF}" type="presParOf" srcId="{4ACABA27-173E-44D3-B568-1225EFF18A51}" destId="{1A27A11C-9A02-4C68-A1E3-765BFCB2C8EA}" srcOrd="1" destOrd="0" presId="urn:microsoft.com/office/officeart/2005/8/layout/list1"/>
    <dgm:cxn modelId="{E12FEF03-E93F-4C3F-95AF-E385812666FE}" type="presParOf" srcId="{4ACABA27-173E-44D3-B568-1225EFF18A51}" destId="{CFBA8164-4083-46C6-ABCA-AA416DA9C507}" srcOrd="2" destOrd="0" presId="urn:microsoft.com/office/officeart/2005/8/layout/list1"/>
    <dgm:cxn modelId="{F394E7AF-C029-4E64-97F0-CD0136FE5146}" type="presParOf" srcId="{4ACABA27-173E-44D3-B568-1225EFF18A51}" destId="{3E861EE4-2EA1-40D0-9EC6-CE848CACBCB3}" srcOrd="3" destOrd="0" presId="urn:microsoft.com/office/officeart/2005/8/layout/list1"/>
    <dgm:cxn modelId="{5EE6DBAC-F50F-4B70-A821-5DAB0C301DDF}" type="presParOf" srcId="{4ACABA27-173E-44D3-B568-1225EFF18A51}" destId="{3ED44564-5F8A-4AEA-BCDF-FF44D8F54D0E}" srcOrd="4" destOrd="0" presId="urn:microsoft.com/office/officeart/2005/8/layout/list1"/>
    <dgm:cxn modelId="{CF2A6D07-A9A5-4C36-BC43-767B09504388}" type="presParOf" srcId="{3ED44564-5F8A-4AEA-BCDF-FF44D8F54D0E}" destId="{C2E5DA4B-FD80-4DC2-A662-5D341F94023E}" srcOrd="0" destOrd="0" presId="urn:microsoft.com/office/officeart/2005/8/layout/list1"/>
    <dgm:cxn modelId="{9AC8F370-244B-4BD4-A617-A92A83B76521}" type="presParOf" srcId="{3ED44564-5F8A-4AEA-BCDF-FF44D8F54D0E}" destId="{8663CF44-96DE-4596-96F3-26C68E92D6B8}" srcOrd="1" destOrd="0" presId="urn:microsoft.com/office/officeart/2005/8/layout/list1"/>
    <dgm:cxn modelId="{B6E5088F-2E00-45AB-A08D-659A53E1BD85}" type="presParOf" srcId="{4ACABA27-173E-44D3-B568-1225EFF18A51}" destId="{00A94CFE-FDA9-4854-B3A2-32DE5E6BBE5A}" srcOrd="5" destOrd="0" presId="urn:microsoft.com/office/officeart/2005/8/layout/list1"/>
    <dgm:cxn modelId="{8FFC84D6-E557-4FC4-95A5-138F1796152D}" type="presParOf" srcId="{4ACABA27-173E-44D3-B568-1225EFF18A51}" destId="{36345EB2-F78E-43AF-960F-F483BE7734AB}" srcOrd="6" destOrd="0" presId="urn:microsoft.com/office/officeart/2005/8/layout/list1"/>
    <dgm:cxn modelId="{92A30518-B8A1-4548-927F-48EAD93F4539}" type="presParOf" srcId="{4ACABA27-173E-44D3-B568-1225EFF18A51}" destId="{E964C7D5-1FEC-4412-9B38-BDB813544611}" srcOrd="7" destOrd="0" presId="urn:microsoft.com/office/officeart/2005/8/layout/list1"/>
    <dgm:cxn modelId="{6BAF5D15-32A3-4194-818A-B95ABB882326}" type="presParOf" srcId="{4ACABA27-173E-44D3-B568-1225EFF18A51}" destId="{26F82E10-B27A-493D-BB65-5AA5D40B5441}" srcOrd="8" destOrd="0" presId="urn:microsoft.com/office/officeart/2005/8/layout/list1"/>
    <dgm:cxn modelId="{3A4EF529-71CF-4EA5-9ED0-7873D081296F}" type="presParOf" srcId="{26F82E10-B27A-493D-BB65-5AA5D40B5441}" destId="{9CFB560B-B57B-4264-9BE6-4AC2F13B6098}" srcOrd="0" destOrd="0" presId="urn:microsoft.com/office/officeart/2005/8/layout/list1"/>
    <dgm:cxn modelId="{BCA28FBD-E82F-40EF-A57C-AB7664207E72}" type="presParOf" srcId="{26F82E10-B27A-493D-BB65-5AA5D40B5441}" destId="{39C16197-B553-4D8E-8EF5-B466173B8E15}" srcOrd="1" destOrd="0" presId="urn:microsoft.com/office/officeart/2005/8/layout/list1"/>
    <dgm:cxn modelId="{627B7DB9-CE65-4F22-B558-8570C9E2ACA5}" type="presParOf" srcId="{4ACABA27-173E-44D3-B568-1225EFF18A51}" destId="{C8C049D4-10A3-40FE-873A-BA021C901D75}" srcOrd="9" destOrd="0" presId="urn:microsoft.com/office/officeart/2005/8/layout/list1"/>
    <dgm:cxn modelId="{E28680AA-33C3-4428-8DD5-FB9B6CBF7183}" type="presParOf" srcId="{4ACABA27-173E-44D3-B568-1225EFF18A51}" destId="{DE623F27-7110-48B8-A4C5-7C33A39DE87D}" srcOrd="10" destOrd="0" presId="urn:microsoft.com/office/officeart/2005/8/layout/list1"/>
    <dgm:cxn modelId="{FBC0E303-9ACC-4F77-BA10-8994E2F1D290}" type="presParOf" srcId="{4ACABA27-173E-44D3-B568-1225EFF18A51}" destId="{20685288-2E83-4FE2-9BA9-220CEA464602}" srcOrd="11" destOrd="0" presId="urn:microsoft.com/office/officeart/2005/8/layout/list1"/>
    <dgm:cxn modelId="{4397B7F1-D672-48FA-B3D2-7A0E46850396}" type="presParOf" srcId="{4ACABA27-173E-44D3-B568-1225EFF18A51}" destId="{6F0F668C-B149-4A37-989B-5F63BDDBCCC1}" srcOrd="12" destOrd="0" presId="urn:microsoft.com/office/officeart/2005/8/layout/list1"/>
    <dgm:cxn modelId="{EA2533D6-E990-46F0-8BCA-322E4F70852D}" type="presParOf" srcId="{6F0F668C-B149-4A37-989B-5F63BDDBCCC1}" destId="{8EA139D4-AC42-4F20-ABF2-4CB74C96C7F2}" srcOrd="0" destOrd="0" presId="urn:microsoft.com/office/officeart/2005/8/layout/list1"/>
    <dgm:cxn modelId="{C0C53A75-C623-41CF-88DD-EB3D662A7D40}" type="presParOf" srcId="{6F0F668C-B149-4A37-989B-5F63BDDBCCC1}" destId="{D226D2C1-645A-4047-B573-48A4C2103D44}" srcOrd="1" destOrd="0" presId="urn:microsoft.com/office/officeart/2005/8/layout/list1"/>
    <dgm:cxn modelId="{44676EEB-68BF-402C-95F1-5D2C947A297C}" type="presParOf" srcId="{4ACABA27-173E-44D3-B568-1225EFF18A51}" destId="{37A345FF-240B-45CE-A6B7-EF1997C9A868}" srcOrd="13" destOrd="0" presId="urn:microsoft.com/office/officeart/2005/8/layout/list1"/>
    <dgm:cxn modelId="{67CDE402-62A7-499D-AD59-E149CEB09276}" type="presParOf" srcId="{4ACABA27-173E-44D3-B568-1225EFF18A51}" destId="{605F92FE-1990-40DE-9B4E-48092447684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A8164-4083-46C6-ABCA-AA416DA9C507}">
      <dsp:nvSpPr>
        <dsp:cNvPr id="0" name=""/>
        <dsp:cNvSpPr/>
      </dsp:nvSpPr>
      <dsp:spPr>
        <a:xfrm>
          <a:off x="0" y="392426"/>
          <a:ext cx="857256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9F5D6A-EC84-4C10-A4BE-CB204C5BCFE5}">
      <dsp:nvSpPr>
        <dsp:cNvPr id="0" name=""/>
        <dsp:cNvSpPr/>
      </dsp:nvSpPr>
      <dsp:spPr>
        <a:xfrm>
          <a:off x="500067" y="78422"/>
          <a:ext cx="6000792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1.Организационный  педсовет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1770" y="110125"/>
        <a:ext cx="5937386" cy="586034"/>
      </dsp:txXfrm>
    </dsp:sp>
    <dsp:sp modelId="{36345EB2-F78E-43AF-960F-F483BE7734AB}">
      <dsp:nvSpPr>
        <dsp:cNvPr id="0" name=""/>
        <dsp:cNvSpPr/>
      </dsp:nvSpPr>
      <dsp:spPr>
        <a:xfrm>
          <a:off x="0" y="2042364"/>
          <a:ext cx="857256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63CF44-96DE-4596-96F3-26C68E92D6B8}">
      <dsp:nvSpPr>
        <dsp:cNvPr id="0" name=""/>
        <dsp:cNvSpPr/>
      </dsp:nvSpPr>
      <dsp:spPr>
        <a:xfrm>
          <a:off x="409791" y="1065626"/>
          <a:ext cx="8161348" cy="1301458"/>
        </a:xfrm>
        <a:prstGeom prst="round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2.«Семья и детский сад единое образовательное пространство»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3323" y="1129158"/>
        <a:ext cx="8034284" cy="1174394"/>
      </dsp:txXfrm>
    </dsp:sp>
    <dsp:sp modelId="{DE623F27-7110-48B8-A4C5-7C33A39DE87D}">
      <dsp:nvSpPr>
        <dsp:cNvPr id="0" name=""/>
        <dsp:cNvSpPr/>
      </dsp:nvSpPr>
      <dsp:spPr>
        <a:xfrm>
          <a:off x="0" y="3880699"/>
          <a:ext cx="857256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16197-B553-4D8E-8EF5-B466173B8E15}">
      <dsp:nvSpPr>
        <dsp:cNvPr id="0" name=""/>
        <dsp:cNvSpPr/>
      </dsp:nvSpPr>
      <dsp:spPr>
        <a:xfrm>
          <a:off x="428628" y="2715564"/>
          <a:ext cx="8126992" cy="1489854"/>
        </a:xfrm>
        <a:prstGeom prst="round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28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ru-RU" sz="2800" b="0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ru-RU" sz="2800" b="0" i="0" kern="12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творческих способностей дошкольников в условиях реализации  ФГОС ДОУ»</a:t>
          </a:r>
          <a:endParaRPr lang="ru-RU" sz="2800" b="0" i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1357" y="2788293"/>
        <a:ext cx="7981534" cy="1344396"/>
      </dsp:txXfrm>
    </dsp:sp>
    <dsp:sp modelId="{605F92FE-1990-40DE-9B4E-480924476840}">
      <dsp:nvSpPr>
        <dsp:cNvPr id="0" name=""/>
        <dsp:cNvSpPr/>
      </dsp:nvSpPr>
      <dsp:spPr>
        <a:xfrm>
          <a:off x="0" y="4878619"/>
          <a:ext cx="857256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26D2C1-645A-4047-B573-48A4C2103D44}">
      <dsp:nvSpPr>
        <dsp:cNvPr id="0" name=""/>
        <dsp:cNvSpPr/>
      </dsp:nvSpPr>
      <dsp:spPr>
        <a:xfrm>
          <a:off x="428628" y="4553899"/>
          <a:ext cx="6000792" cy="64944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816" tIns="0" rIns="22681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4.Итоговый педсовет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331" y="4585602"/>
        <a:ext cx="5937386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2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Аналитический отчет о проделанной работе в старшей-логопедической группе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 МБДОУ 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itchFamily="66" charset="0"/>
              </a:rPr>
              <a:t>д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/с «Сказка» за 2018-2019г.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User\Desktop\документация логопедической группы 2018-19\ФОТО логопедическая 2018-19\день победы\нор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00306"/>
            <a:ext cx="4143404" cy="3500738"/>
          </a:xfrm>
          <a:prstGeom prst="rect">
            <a:avLst/>
          </a:prstGeom>
          <a:noFill/>
        </p:spPr>
      </p:pic>
      <p:pic>
        <p:nvPicPr>
          <p:cNvPr id="4099" name="Picture 3" descr="C:\Users\User\Desktop\документация логопедической группы 2018-19\ФОТО логопедическая 2018-19\логопед\P1130252.JPG"/>
          <p:cNvPicPr>
            <a:picLocks noChangeAspect="1" noChangeArrowheads="1"/>
          </p:cNvPicPr>
          <p:nvPr/>
        </p:nvPicPr>
        <p:blipFill>
          <a:blip r:embed="rId4" cstate="print"/>
          <a:srcRect l="4297" r="7461" b="10625"/>
          <a:stretch>
            <a:fillRect/>
          </a:stretch>
        </p:blipFill>
        <p:spPr bwMode="auto">
          <a:xfrm>
            <a:off x="4572000" y="2571744"/>
            <a:ext cx="4420057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latin typeface="Monotype Corsiva" pitchFamily="66" charset="0"/>
              </a:rPr>
              <a:t>Интегрированное  мероприятие совместно с учителем-логопедом « Путешествие в весенний лес»</a:t>
            </a:r>
            <a:endParaRPr lang="ru-RU" sz="3600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2051" name="Picture 3" descr="D:\документация логопедической группы 2018-19\ФОТО логопедическая 2018-19\фото откр.занятие Бородина Исаева\20190404_095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51243" y="2464005"/>
            <a:ext cx="4732657" cy="2662120"/>
          </a:xfrm>
          <a:prstGeom prst="rect">
            <a:avLst/>
          </a:prstGeom>
          <a:noFill/>
        </p:spPr>
      </p:pic>
      <p:pic>
        <p:nvPicPr>
          <p:cNvPr id="2052" name="Picture 4" descr="D:\документация логопедической группы 2018-19\ФОТО логопедическая 2018-19\фото откр.занятие Бородина Исаева\20190404_100916.jpg"/>
          <p:cNvPicPr>
            <a:picLocks noChangeAspect="1" noChangeArrowheads="1"/>
          </p:cNvPicPr>
          <p:nvPr/>
        </p:nvPicPr>
        <p:blipFill>
          <a:blip r:embed="rId4" cstate="print"/>
          <a:srcRect l="2943" t="28424" r="25836" b="7945"/>
          <a:stretch>
            <a:fillRect/>
          </a:stretch>
        </p:blipFill>
        <p:spPr bwMode="auto">
          <a:xfrm>
            <a:off x="500034" y="3786190"/>
            <a:ext cx="5214974" cy="2620791"/>
          </a:xfrm>
          <a:prstGeom prst="rect">
            <a:avLst/>
          </a:prstGeom>
          <a:noFill/>
        </p:spPr>
      </p:pic>
      <p:pic>
        <p:nvPicPr>
          <p:cNvPr id="2053" name="Picture 5" descr="D:\документация логопедической группы 2018-19\ФОТО логопедическая 2018-19\фото откр.занятие Бородина Исаева\20190404_092504(0).jpg"/>
          <p:cNvPicPr>
            <a:picLocks noChangeAspect="1" noChangeArrowheads="1"/>
          </p:cNvPicPr>
          <p:nvPr/>
        </p:nvPicPr>
        <p:blipFill>
          <a:blip r:embed="rId5" cstate="print"/>
          <a:srcRect l="32195" r="27107"/>
          <a:stretch>
            <a:fillRect/>
          </a:stretch>
        </p:blipFill>
        <p:spPr bwMode="auto">
          <a:xfrm rot="5400000">
            <a:off x="667903" y="1260866"/>
            <a:ext cx="2000265" cy="2764633"/>
          </a:xfrm>
          <a:prstGeom prst="rect">
            <a:avLst/>
          </a:prstGeom>
          <a:noFill/>
        </p:spPr>
      </p:pic>
      <p:pic>
        <p:nvPicPr>
          <p:cNvPr id="2054" name="Picture 6" descr="D:\документация логопедической группы 2018-19\ФОТО логопедическая 2018-19\фото откр.занятие Бородина Исаева\20190404_095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714612" y="1857365"/>
            <a:ext cx="2286016" cy="1285884"/>
          </a:xfrm>
          <a:prstGeom prst="rect">
            <a:avLst/>
          </a:prstGeom>
          <a:noFill/>
        </p:spPr>
      </p:pic>
      <p:pic>
        <p:nvPicPr>
          <p:cNvPr id="2055" name="Picture 7" descr="D:\документация логопедической группы 2018-19\ФОТО логопедическая 2018-19\фото откр.занятие Бородина Исаева\20190404_0949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173880" y="1826855"/>
            <a:ext cx="2296437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214291"/>
            <a:ext cx="835824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Участие в работе методического объединения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: </a:t>
            </a: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endParaRPr lang="ru-RU" sz="3200" b="1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64352"/>
              </p:ext>
            </p:extLst>
          </p:nvPr>
        </p:nvGraphicFramePr>
        <p:xfrm>
          <a:off x="214282" y="785795"/>
          <a:ext cx="8786874" cy="5609135"/>
        </p:xfrm>
        <a:graphic>
          <a:graphicData uri="http://schemas.openxmlformats.org/drawingml/2006/table">
            <a:tbl>
              <a:tblPr/>
              <a:tblGrid>
                <a:gridCol w="4214842"/>
                <a:gridCol w="4572032"/>
              </a:tblGrid>
              <a:tr h="5975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Исаева Е.В.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«Педагоги-психологи»</a:t>
                      </a: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Ляхова Ю. А.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«Автомобиль - дорога - пешеход»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43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1.Особенность  деятельности педагога-психолога ДОО в соответствии с нормативно-правовыми документами регламентирующими деятельность психологической службы образования»</a:t>
                      </a: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1«Региональная программа «Приключения светофорика»»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392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2.«Нормативно правовые основы обучения лиц с ограниченными возможностями здоровья в условиях дошкольного образования»</a:t>
                      </a: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2.«Использование интерактивных форм работы с родителями по обучению детей правилам дорожного движения»</a:t>
                      </a:r>
                      <a:endParaRPr lang="ru-RU" sz="1800" b="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287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3.«Самообразование педагога-психолога ДОУ»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3.«Современные формы и методы работы с детьми дошкольного возраста в образовательной деятельности» «Безопасность ПДД»»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8381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4.Презентация о результатах деятельности за 2018-2019 учебный год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4.«</a:t>
                      </a:r>
                      <a:r>
                        <a:rPr lang="en-US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18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городской конкурс – фестиваль отрядов ЮПИД»</a:t>
                      </a:r>
                    </a:p>
                  </a:txBody>
                  <a:tcPr marL="91442" marR="91442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57150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Организационное родительское собрание на тему: «Организация коррекционного- педагогического процесса!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2.Консультации на тему: «Причины речевых нарушений»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«Возрастные особенности, условия развития познавательных процессов» семинар-практикум.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Итоговое  родительское собрание. </a:t>
            </a:r>
          </a:p>
          <a:p>
            <a:endParaRPr lang="ru-RU" dirty="0"/>
          </a:p>
        </p:txBody>
      </p:sp>
      <p:pic>
        <p:nvPicPr>
          <p:cNvPr id="3074" name="Picture 2" descr="G:\Фото для отчета\IMG_20190523_170519.jpg"/>
          <p:cNvPicPr>
            <a:picLocks noChangeAspect="1" noChangeArrowheads="1"/>
          </p:cNvPicPr>
          <p:nvPr/>
        </p:nvPicPr>
        <p:blipFill>
          <a:blip r:embed="rId3" cstate="print"/>
          <a:srcRect t="30769" b="16106"/>
          <a:stretch>
            <a:fillRect/>
          </a:stretch>
        </p:blipFill>
        <p:spPr bwMode="auto">
          <a:xfrm>
            <a:off x="357158" y="3857628"/>
            <a:ext cx="5357850" cy="2134783"/>
          </a:xfrm>
          <a:prstGeom prst="rect">
            <a:avLst/>
          </a:prstGeom>
          <a:noFill/>
        </p:spPr>
      </p:pic>
      <p:pic>
        <p:nvPicPr>
          <p:cNvPr id="3075" name="Picture 3" descr="D:\документация логопедической группы 2018-19\ФОТО логопедическая 2018-19\род.собрания\P1130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60" y="500042"/>
            <a:ext cx="2952770" cy="2214578"/>
          </a:xfrm>
          <a:prstGeom prst="rect">
            <a:avLst/>
          </a:prstGeom>
          <a:noFill/>
        </p:spPr>
      </p:pic>
      <p:pic>
        <p:nvPicPr>
          <p:cNvPr id="3076" name="Picture 4" descr="D:\документация логопедической группы 2018-19\ФОТО логопедическая 2018-19\род.собрания\P1130194.JPG"/>
          <p:cNvPicPr>
            <a:picLocks noChangeAspect="1" noChangeArrowheads="1"/>
          </p:cNvPicPr>
          <p:nvPr/>
        </p:nvPicPr>
        <p:blipFill>
          <a:blip r:embed="rId5" cstate="print"/>
          <a:srcRect l="34180" t="35000" r="13437"/>
          <a:stretch>
            <a:fillRect/>
          </a:stretch>
        </p:blipFill>
        <p:spPr bwMode="auto">
          <a:xfrm>
            <a:off x="5857884" y="3214686"/>
            <a:ext cx="2942702" cy="27386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Наши проекты: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«Вот он хлебушко -душистый»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D:\документация логопедической группы 2018-19\ФОТО логопедическая 2018-19\проект ХЛЕБ\P1130432.JPG"/>
          <p:cNvPicPr>
            <a:picLocks noChangeAspect="1" noChangeArrowheads="1"/>
          </p:cNvPicPr>
          <p:nvPr/>
        </p:nvPicPr>
        <p:blipFill>
          <a:blip r:embed="rId3" cstate="print"/>
          <a:srcRect l="7812" t="9218" r="20000" b="10273"/>
          <a:stretch>
            <a:fillRect/>
          </a:stretch>
        </p:blipFill>
        <p:spPr bwMode="auto">
          <a:xfrm>
            <a:off x="6858016" y="214290"/>
            <a:ext cx="1714512" cy="2549509"/>
          </a:xfrm>
          <a:prstGeom prst="rect">
            <a:avLst/>
          </a:prstGeom>
          <a:noFill/>
        </p:spPr>
      </p:pic>
      <p:pic>
        <p:nvPicPr>
          <p:cNvPr id="1027" name="Picture 3" descr="D:\документация логопедической группы 2018-19\ФОТО логопедическая 2018-19\проект ХЛЕБ\P1130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929198"/>
            <a:ext cx="2286016" cy="1714512"/>
          </a:xfrm>
          <a:prstGeom prst="rect">
            <a:avLst/>
          </a:prstGeom>
          <a:noFill/>
        </p:spPr>
      </p:pic>
      <p:pic>
        <p:nvPicPr>
          <p:cNvPr id="1028" name="Picture 4" descr="D:\документация логопедической группы 2018-19\ФОТО логопедическая 2018-19\проект ХЛЕБ\P1130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929198"/>
            <a:ext cx="2357454" cy="1768091"/>
          </a:xfrm>
          <a:prstGeom prst="rect">
            <a:avLst/>
          </a:prstGeom>
          <a:noFill/>
        </p:spPr>
      </p:pic>
      <p:pic>
        <p:nvPicPr>
          <p:cNvPr id="1029" name="Picture 5" descr="D:\документация логопедической группы 2018-19\ФОТО логопедическая 2018-19\проект ХЛЕБ\Фото для проекта\P11309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1214422"/>
            <a:ext cx="2230382" cy="1672787"/>
          </a:xfrm>
          <a:prstGeom prst="rect">
            <a:avLst/>
          </a:prstGeom>
          <a:noFill/>
        </p:spPr>
      </p:pic>
      <p:pic>
        <p:nvPicPr>
          <p:cNvPr id="10" name="Picture 2" descr="C:\Users\User\Desktop\документация логопедической группы 2018-19\ФОТО логопедическая 2018-19\прогулка\P1130964.JPG"/>
          <p:cNvPicPr>
            <a:picLocks noChangeAspect="1" noChangeArrowheads="1"/>
          </p:cNvPicPr>
          <p:nvPr/>
        </p:nvPicPr>
        <p:blipFill>
          <a:blip r:embed="rId7" cstate="print"/>
          <a:srcRect l="17187" t="12500" r="9375"/>
          <a:stretch>
            <a:fillRect/>
          </a:stretch>
        </p:blipFill>
        <p:spPr bwMode="auto">
          <a:xfrm>
            <a:off x="6643702" y="2928934"/>
            <a:ext cx="2071702" cy="1851301"/>
          </a:xfrm>
          <a:prstGeom prst="rect">
            <a:avLst/>
          </a:prstGeom>
          <a:noFill/>
        </p:spPr>
      </p:pic>
      <p:pic>
        <p:nvPicPr>
          <p:cNvPr id="1030" name="Picture 6" descr="D:\документация логопедической группы 2018-19\ФОТО логопедическая 2018-19\проект ХЛЕБ\Фото для проекта\P11308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2928935"/>
            <a:ext cx="2381267" cy="1785950"/>
          </a:xfrm>
          <a:prstGeom prst="rect">
            <a:avLst/>
          </a:prstGeom>
          <a:noFill/>
        </p:spPr>
      </p:pic>
      <p:pic>
        <p:nvPicPr>
          <p:cNvPr id="1031" name="Picture 7" descr="D:\документация логопедической группы 2018-19\ФОТО логопедическая 2018-19\проект ХЛЕБ\Фото для проекта\P11308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3929066"/>
            <a:ext cx="3286148" cy="2464612"/>
          </a:xfrm>
          <a:prstGeom prst="rect">
            <a:avLst/>
          </a:prstGeom>
          <a:noFill/>
        </p:spPr>
      </p:pic>
      <p:pic>
        <p:nvPicPr>
          <p:cNvPr id="13" name="Picture 4" descr="C:\Users\User\Desktop\документация логопедической группы 2018-19\ФОТО неделя психологии\колосок\P1130818.JPG"/>
          <p:cNvPicPr>
            <a:picLocks noChangeAspect="1" noChangeArrowheads="1"/>
          </p:cNvPicPr>
          <p:nvPr/>
        </p:nvPicPr>
        <p:blipFill>
          <a:blip r:embed="rId10" cstate="print"/>
          <a:srcRect l="6406" t="15781" r="8515" b="11093"/>
          <a:stretch>
            <a:fillRect/>
          </a:stretch>
        </p:blipFill>
        <p:spPr bwMode="auto">
          <a:xfrm>
            <a:off x="214282" y="1500174"/>
            <a:ext cx="3213793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6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Наши проекты:  «Космос»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D:\документация логопедической группы 2018-19\проект Космос\к проекту КОСМОС\P1140273.JPG"/>
          <p:cNvPicPr>
            <a:picLocks noChangeAspect="1" noChangeArrowheads="1"/>
          </p:cNvPicPr>
          <p:nvPr/>
        </p:nvPicPr>
        <p:blipFill>
          <a:blip r:embed="rId3" cstate="print"/>
          <a:srcRect l="14140" t="3125" r="4648" b="3593"/>
          <a:stretch>
            <a:fillRect/>
          </a:stretch>
        </p:blipFill>
        <p:spPr bwMode="auto">
          <a:xfrm>
            <a:off x="428596" y="500042"/>
            <a:ext cx="3068244" cy="2643206"/>
          </a:xfrm>
          <a:prstGeom prst="rect">
            <a:avLst/>
          </a:prstGeom>
          <a:noFill/>
        </p:spPr>
      </p:pic>
      <p:pic>
        <p:nvPicPr>
          <p:cNvPr id="2052" name="Picture 4" descr="D:\документация логопедической группы 2018-19\проект Космос\к проекту КОСМОС\P1140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5429264"/>
            <a:ext cx="1524011" cy="1143008"/>
          </a:xfrm>
          <a:prstGeom prst="rect">
            <a:avLst/>
          </a:prstGeom>
          <a:noFill/>
        </p:spPr>
      </p:pic>
      <p:pic>
        <p:nvPicPr>
          <p:cNvPr id="2053" name="Picture 5" descr="D:\документация логопедической группы 2018-19\проект Космос\к проекту КОСМОС\P11403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571480"/>
            <a:ext cx="3143272" cy="2357454"/>
          </a:xfrm>
          <a:prstGeom prst="rect">
            <a:avLst/>
          </a:prstGeom>
          <a:noFill/>
        </p:spPr>
      </p:pic>
      <p:pic>
        <p:nvPicPr>
          <p:cNvPr id="2054" name="Picture 6" descr="D:\документация логопедической группы 2018-19\проект Космос\к проекту КОСМОС\P1140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071810"/>
            <a:ext cx="3016200" cy="2262150"/>
          </a:xfrm>
          <a:prstGeom prst="rect">
            <a:avLst/>
          </a:prstGeom>
          <a:noFill/>
        </p:spPr>
      </p:pic>
      <p:pic>
        <p:nvPicPr>
          <p:cNvPr id="6146" name="Picture 2" descr="E:\Фото для Лены\P1140507.JPG"/>
          <p:cNvPicPr>
            <a:picLocks noChangeAspect="1" noChangeArrowheads="1"/>
          </p:cNvPicPr>
          <p:nvPr/>
        </p:nvPicPr>
        <p:blipFill>
          <a:blip r:embed="rId7" cstate="print"/>
          <a:srcRect l="7812"/>
          <a:stretch>
            <a:fillRect/>
          </a:stretch>
        </p:blipFill>
        <p:spPr bwMode="auto">
          <a:xfrm rot="5400000">
            <a:off x="3443519" y="1057019"/>
            <a:ext cx="2143140" cy="1743566"/>
          </a:xfrm>
          <a:prstGeom prst="rect">
            <a:avLst/>
          </a:prstGeom>
          <a:noFill/>
        </p:spPr>
      </p:pic>
      <p:pic>
        <p:nvPicPr>
          <p:cNvPr id="6147" name="Picture 3" descr="E:\Фото для Лены\P1140514.JPG"/>
          <p:cNvPicPr>
            <a:picLocks noChangeAspect="1" noChangeArrowheads="1"/>
          </p:cNvPicPr>
          <p:nvPr/>
        </p:nvPicPr>
        <p:blipFill>
          <a:blip r:embed="rId8" cstate="print"/>
          <a:srcRect l="3242" t="21875" r="6758" b="6406"/>
          <a:stretch>
            <a:fillRect/>
          </a:stretch>
        </p:blipFill>
        <p:spPr bwMode="auto">
          <a:xfrm>
            <a:off x="214282" y="4572008"/>
            <a:ext cx="3357586" cy="2006682"/>
          </a:xfrm>
          <a:prstGeom prst="rect">
            <a:avLst/>
          </a:prstGeom>
          <a:noFill/>
        </p:spPr>
      </p:pic>
      <p:pic>
        <p:nvPicPr>
          <p:cNvPr id="2055" name="Picture 7" descr="D:\документация логопедической группы 2018-19\проект Космос\к проекту КОСМОС\P1140301.JPG"/>
          <p:cNvPicPr>
            <a:picLocks noChangeAspect="1" noChangeArrowheads="1"/>
          </p:cNvPicPr>
          <p:nvPr/>
        </p:nvPicPr>
        <p:blipFill>
          <a:blip r:embed="rId9" cstate="print"/>
          <a:srcRect l="12734"/>
          <a:stretch>
            <a:fillRect/>
          </a:stretch>
        </p:blipFill>
        <p:spPr bwMode="auto">
          <a:xfrm rot="5400000">
            <a:off x="7389967" y="5111628"/>
            <a:ext cx="1579305" cy="1357322"/>
          </a:xfrm>
          <a:prstGeom prst="rect">
            <a:avLst/>
          </a:prstGeom>
          <a:noFill/>
        </p:spPr>
      </p:pic>
      <p:pic>
        <p:nvPicPr>
          <p:cNvPr id="6150" name="Picture 6" descr="E:\Фото для Лены\P1140515.JPG"/>
          <p:cNvPicPr>
            <a:picLocks noChangeAspect="1" noChangeArrowheads="1"/>
          </p:cNvPicPr>
          <p:nvPr/>
        </p:nvPicPr>
        <p:blipFill>
          <a:blip r:embed="rId10" cstate="print"/>
          <a:srcRect l="14844" t="40625" b="11562"/>
          <a:stretch>
            <a:fillRect/>
          </a:stretch>
        </p:blipFill>
        <p:spPr bwMode="auto">
          <a:xfrm>
            <a:off x="1428728" y="3429000"/>
            <a:ext cx="2205386" cy="928694"/>
          </a:xfrm>
          <a:prstGeom prst="rect">
            <a:avLst/>
          </a:prstGeom>
          <a:noFill/>
        </p:spPr>
      </p:pic>
      <p:pic>
        <p:nvPicPr>
          <p:cNvPr id="6148" name="Picture 4" descr="E:\Фото для Лены\P1140530.JPG"/>
          <p:cNvPicPr>
            <a:picLocks noChangeAspect="1" noChangeArrowheads="1"/>
          </p:cNvPicPr>
          <p:nvPr/>
        </p:nvPicPr>
        <p:blipFill>
          <a:blip r:embed="rId11" cstate="print"/>
          <a:srcRect l="16601" t="26094" r="15898" b="19999"/>
          <a:stretch>
            <a:fillRect/>
          </a:stretch>
        </p:blipFill>
        <p:spPr bwMode="auto">
          <a:xfrm rot="5400000">
            <a:off x="3121316" y="3950990"/>
            <a:ext cx="2959412" cy="1772557"/>
          </a:xfrm>
          <a:prstGeom prst="rect">
            <a:avLst/>
          </a:prstGeom>
          <a:noFill/>
        </p:spPr>
      </p:pic>
      <p:pic>
        <p:nvPicPr>
          <p:cNvPr id="6149" name="Picture 5" descr="E:\Фото для Лены\P1140506.JPG"/>
          <p:cNvPicPr>
            <a:picLocks noChangeAspect="1" noChangeArrowheads="1"/>
          </p:cNvPicPr>
          <p:nvPr/>
        </p:nvPicPr>
        <p:blipFill>
          <a:blip r:embed="rId12" cstate="print"/>
          <a:srcRect l="15898" t="8750" r="7461"/>
          <a:stretch>
            <a:fillRect/>
          </a:stretch>
        </p:blipFill>
        <p:spPr bwMode="auto">
          <a:xfrm>
            <a:off x="214282" y="3214686"/>
            <a:ext cx="1360018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71670" y="214290"/>
            <a:ext cx="6858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Наши проекты: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«МЫ ПОМНИМ, ГОРДИМСЯ, БЛАГОДАРИМ!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pp.vk.me/c604529/v604529562/6b93/Z-BOirJsSx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1743607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Фото для отчета\IMG_20190508_125002.jpg"/>
          <p:cNvPicPr>
            <a:picLocks noChangeAspect="1" noChangeArrowheads="1"/>
          </p:cNvPicPr>
          <p:nvPr/>
        </p:nvPicPr>
        <p:blipFill>
          <a:blip r:embed="rId4" cstate="print"/>
          <a:srcRect l="10336" t="8533" r="8413" b="14122"/>
          <a:stretch>
            <a:fillRect/>
          </a:stretch>
        </p:blipFill>
        <p:spPr bwMode="auto">
          <a:xfrm>
            <a:off x="6429388" y="3538904"/>
            <a:ext cx="2357486" cy="2992193"/>
          </a:xfrm>
          <a:prstGeom prst="rect">
            <a:avLst/>
          </a:prstGeom>
          <a:noFill/>
        </p:spPr>
      </p:pic>
      <p:pic>
        <p:nvPicPr>
          <p:cNvPr id="8" name="Picture 4" descr="C:\Users\User\Desktop\документация логопедической группы 2018-19\ФОТО логопедическая 2018-19\23 февраля\к 23 февраля\P1140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071942"/>
            <a:ext cx="3143272" cy="2357454"/>
          </a:xfrm>
          <a:prstGeom prst="rect">
            <a:avLst/>
          </a:prstGeom>
          <a:noFill/>
        </p:spPr>
      </p:pic>
      <p:pic>
        <p:nvPicPr>
          <p:cNvPr id="9" name="Picture 2" descr="C:\Users\User\Desktop\документация логопедической группы 2018-19\ФОТО логопедическая 2018-19\возложение\DSC_0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214686"/>
            <a:ext cx="2214578" cy="3330725"/>
          </a:xfrm>
          <a:prstGeom prst="rect">
            <a:avLst/>
          </a:prstGeom>
          <a:noFill/>
        </p:spPr>
      </p:pic>
      <p:pic>
        <p:nvPicPr>
          <p:cNvPr id="7170" name="Picture 2" descr="E:\Фото для Лены\P1140472.JPG"/>
          <p:cNvPicPr>
            <a:picLocks noChangeAspect="1" noChangeArrowheads="1"/>
          </p:cNvPicPr>
          <p:nvPr/>
        </p:nvPicPr>
        <p:blipFill>
          <a:blip r:embed="rId7" cstate="print"/>
          <a:srcRect t="10625" b="8281"/>
          <a:stretch>
            <a:fillRect/>
          </a:stretch>
        </p:blipFill>
        <p:spPr bwMode="auto">
          <a:xfrm>
            <a:off x="2571736" y="1944277"/>
            <a:ext cx="3143272" cy="1911762"/>
          </a:xfrm>
          <a:prstGeom prst="rect">
            <a:avLst/>
          </a:prstGeom>
          <a:noFill/>
        </p:spPr>
      </p:pic>
      <p:pic>
        <p:nvPicPr>
          <p:cNvPr id="7171" name="Picture 3" descr="E:\Фото для Лены\P1140470.JPG"/>
          <p:cNvPicPr>
            <a:picLocks noChangeAspect="1" noChangeArrowheads="1"/>
          </p:cNvPicPr>
          <p:nvPr/>
        </p:nvPicPr>
        <p:blipFill>
          <a:blip r:embed="rId8" cstate="print"/>
          <a:srcRect l="7461" t="6875" r="5351" b="5468"/>
          <a:stretch>
            <a:fillRect/>
          </a:stretch>
        </p:blipFill>
        <p:spPr bwMode="auto">
          <a:xfrm rot="5400000">
            <a:off x="7059431" y="1584511"/>
            <a:ext cx="1847498" cy="13930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214290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mtClean="0">
                <a:solidFill>
                  <a:srgbClr val="C00000"/>
                </a:solidFill>
                <a:latin typeface="Monotype Corsiva" pitchFamily="66" charset="0"/>
              </a:rPr>
              <a:t>Экспериментирование  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C:\Users\User\Desktop\документация логопедической группы 2018-19\ФОТО логопедическая 2018-19\экспериментирование\P1140258.JPG"/>
          <p:cNvPicPr>
            <a:picLocks noChangeAspect="1" noChangeArrowheads="1"/>
          </p:cNvPicPr>
          <p:nvPr/>
        </p:nvPicPr>
        <p:blipFill>
          <a:blip r:embed="rId3" cstate="print"/>
          <a:srcRect l="5000" t="20000" r="7109"/>
          <a:stretch>
            <a:fillRect/>
          </a:stretch>
        </p:blipFill>
        <p:spPr bwMode="auto">
          <a:xfrm>
            <a:off x="428596" y="1000108"/>
            <a:ext cx="3714776" cy="2535943"/>
          </a:xfrm>
          <a:prstGeom prst="rect">
            <a:avLst/>
          </a:prstGeom>
          <a:noFill/>
        </p:spPr>
      </p:pic>
      <p:pic>
        <p:nvPicPr>
          <p:cNvPr id="7" name="Picture 2" descr="I:\DCIM\114_PANA\P114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36982"/>
            <a:ext cx="3714776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:\DCIM\114_PANA\P1140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08"/>
            <a:ext cx="3627438" cy="27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:\DCIM\114_PANA\P11404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75372"/>
            <a:ext cx="3571900" cy="267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1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Интересные события в жизни группы: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документация логопедической группы 2018-19\ФОТО неделя психологии\отчет по неделе психологии\фото\P1130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документация логопедической группы 2018-19\ФОТО логопедическая 2018-19\колядки\P114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571875"/>
            <a:ext cx="2571768" cy="2528069"/>
          </a:xfrm>
          <a:prstGeom prst="rect">
            <a:avLst/>
          </a:prstGeom>
          <a:noFill/>
        </p:spPr>
      </p:pic>
      <p:pic>
        <p:nvPicPr>
          <p:cNvPr id="1030" name="Picture 6" descr="C:\Users\User\Desktop\документация логопедической группы 2018-19\ФОТО логопедическая 2018-19\осень\IMG_5308.JPG"/>
          <p:cNvPicPr>
            <a:picLocks noChangeAspect="1" noChangeArrowheads="1"/>
          </p:cNvPicPr>
          <p:nvPr/>
        </p:nvPicPr>
        <p:blipFill>
          <a:blip r:embed="rId5" cstate="print"/>
          <a:srcRect l="16696" t="26708"/>
          <a:stretch>
            <a:fillRect/>
          </a:stretch>
        </p:blipFill>
        <p:spPr bwMode="auto">
          <a:xfrm rot="5400000">
            <a:off x="-105308" y="4034342"/>
            <a:ext cx="3139510" cy="20717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2910" y="785794"/>
            <a:ext cx="260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«Шуточная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фотосессия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6578" y="6143644"/>
            <a:ext cx="124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«Колядки»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документация логопедической группы 2018-19\ФОТО логопедическая 2018-19\красим яйца\IMG_20190423_1048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214422"/>
            <a:ext cx="2667019" cy="2000264"/>
          </a:xfrm>
          <a:prstGeom prst="rect">
            <a:avLst/>
          </a:prstGeom>
          <a:noFill/>
        </p:spPr>
      </p:pic>
      <p:pic>
        <p:nvPicPr>
          <p:cNvPr id="3074" name="Picture 2" descr="G:\Фото для отчета\IMG_20190515_093627.jpg"/>
          <p:cNvPicPr>
            <a:picLocks noChangeAspect="1" noChangeArrowheads="1"/>
          </p:cNvPicPr>
          <p:nvPr/>
        </p:nvPicPr>
        <p:blipFill>
          <a:blip r:embed="rId7" cstate="print"/>
          <a:srcRect t="22957" r="12500" b="420"/>
          <a:stretch>
            <a:fillRect/>
          </a:stretch>
        </p:blipFill>
        <p:spPr bwMode="auto">
          <a:xfrm>
            <a:off x="3929058" y="785794"/>
            <a:ext cx="2080266" cy="242889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429388" y="785794"/>
            <a:ext cx="220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«Готовимся к пасхе»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3372" y="714356"/>
            <a:ext cx="1602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«Как в школе»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Фото для отчета\IMG_20190527_121339.jpg"/>
          <p:cNvPicPr>
            <a:picLocks noChangeAspect="1" noChangeArrowheads="1"/>
          </p:cNvPicPr>
          <p:nvPr/>
        </p:nvPicPr>
        <p:blipFill>
          <a:blip r:embed="rId8" cstate="print"/>
          <a:srcRect l="5556" t="16667" b="10413"/>
          <a:stretch>
            <a:fillRect/>
          </a:stretch>
        </p:blipFill>
        <p:spPr bwMode="auto">
          <a:xfrm>
            <a:off x="2857488" y="3500438"/>
            <a:ext cx="2928958" cy="301523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786050" y="6488668"/>
            <a:ext cx="301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«Пиратский день рождения»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35756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«Засветись в темноте»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14291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КВН по ПДД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DSC_0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4" y="821549"/>
            <a:ext cx="8340320" cy="554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0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ВИКТОРИНЫ 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C:\Users\User\Desktop\документация логопедической группы 2018-19\ФОТО неделя психологии\литературная викторина\P11306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857628"/>
            <a:ext cx="3929090" cy="2397852"/>
          </a:xfrm>
          <a:prstGeom prst="rect">
            <a:avLst/>
          </a:prstGeom>
          <a:noFill/>
        </p:spPr>
      </p:pic>
      <p:pic>
        <p:nvPicPr>
          <p:cNvPr id="8195" name="Picture 3" descr="C:\Users\User\Desktop\документация логопедической группы 2018-19\ФОТО неделя психологии\литературная викторина\P1130653.JPG"/>
          <p:cNvPicPr>
            <a:picLocks noChangeAspect="1" noChangeArrowheads="1"/>
          </p:cNvPicPr>
          <p:nvPr/>
        </p:nvPicPr>
        <p:blipFill>
          <a:blip r:embed="rId4" cstate="print"/>
          <a:srcRect l="9218" t="15312" r="23633" b="27500"/>
          <a:stretch>
            <a:fillRect/>
          </a:stretch>
        </p:blipFill>
        <p:spPr bwMode="auto">
          <a:xfrm>
            <a:off x="357158" y="785793"/>
            <a:ext cx="3929090" cy="250967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3357562"/>
            <a:ext cx="3400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«Викторина по сказкам»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документация логопедической группы 2018-19\ФОТО логопедическая 2018-19\Викторина по питанию\IMG_20190423_095914.jpg"/>
          <p:cNvPicPr>
            <a:picLocks noChangeAspect="1" noChangeArrowheads="1"/>
          </p:cNvPicPr>
          <p:nvPr/>
        </p:nvPicPr>
        <p:blipFill>
          <a:blip r:embed="rId5" cstate="print"/>
          <a:srcRect l="9375" t="31430" r="12500" b="3125"/>
          <a:stretch>
            <a:fillRect/>
          </a:stretch>
        </p:blipFill>
        <p:spPr bwMode="auto">
          <a:xfrm>
            <a:off x="5000628" y="428604"/>
            <a:ext cx="3214710" cy="3590584"/>
          </a:xfrm>
          <a:prstGeom prst="rect">
            <a:avLst/>
          </a:prstGeom>
          <a:noFill/>
        </p:spPr>
      </p:pic>
      <p:pic>
        <p:nvPicPr>
          <p:cNvPr id="1028" name="Picture 4" descr="C:\Users\User\Desktop\документация логопедической группы 2018-19\ФОТО логопедическая 2018-19\Викторина по питанию\IMG_20190423_100252.jpg"/>
          <p:cNvPicPr>
            <a:picLocks noChangeAspect="1" noChangeArrowheads="1"/>
          </p:cNvPicPr>
          <p:nvPr/>
        </p:nvPicPr>
        <p:blipFill>
          <a:blip r:embed="rId6" cstate="print"/>
          <a:srcRect l="2404" t="29327" r="5288" b="16346"/>
          <a:stretch>
            <a:fillRect/>
          </a:stretch>
        </p:blipFill>
        <p:spPr bwMode="auto">
          <a:xfrm>
            <a:off x="4429124" y="4214818"/>
            <a:ext cx="4500562" cy="19865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19012" y="6143644"/>
            <a:ext cx="592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Викторина «Правила здорового питания»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Краткая характеристика группы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1142984"/>
            <a:ext cx="378621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Состав группы 15 человек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                   </a:t>
            </a:r>
            <a:r>
              <a:rPr lang="ru-RU" alt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Мальчиков: 10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               Девочек: 5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alt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Calibri" pitchFamily="34" charset="0"/>
                <a:cs typeface="Calibri" pitchFamily="34" charset="0"/>
              </a:rPr>
              <a:t>                  </a:t>
            </a:r>
            <a:endParaRPr lang="ru-RU" altLang="ru-RU" sz="2800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C:\Users\User\Desktop\документация логопедической группы 2018-19\ФОТО логопедическая 2018-19\IMG-20181111-WA0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3857652" cy="5143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" descr="C:\Users\User\Desktop\документация логопедической группы 2018-19\ФОТО логопедическая 2018-19\День матери\DSC_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143248"/>
            <a:ext cx="4929222" cy="3286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214291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Наши стенгазеты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документация логопедической группы 2018-19\ФОТО логопедическая 2018-19\продуктивная деятельность-стенгазеты\P114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3802018" cy="2851514"/>
          </a:xfrm>
          <a:prstGeom prst="rect">
            <a:avLst/>
          </a:prstGeom>
          <a:noFill/>
        </p:spPr>
      </p:pic>
      <p:pic>
        <p:nvPicPr>
          <p:cNvPr id="1027" name="Picture 3" descr="C:\Users\User\Desktop\документация логопедической группы 2018-19\ФОТО логопедическая 2018-19\продуктивная деятельность-стенгазеты\P1140139.JPG"/>
          <p:cNvPicPr>
            <a:picLocks noChangeAspect="1" noChangeArrowheads="1"/>
          </p:cNvPicPr>
          <p:nvPr/>
        </p:nvPicPr>
        <p:blipFill>
          <a:blip r:embed="rId4" cstate="print"/>
          <a:srcRect l="2890" t="8281"/>
          <a:stretch>
            <a:fillRect/>
          </a:stretch>
        </p:blipFill>
        <p:spPr bwMode="auto">
          <a:xfrm>
            <a:off x="4857752" y="857232"/>
            <a:ext cx="3933108" cy="2786082"/>
          </a:xfrm>
          <a:prstGeom prst="rect">
            <a:avLst/>
          </a:prstGeom>
          <a:noFill/>
        </p:spPr>
      </p:pic>
      <p:pic>
        <p:nvPicPr>
          <p:cNvPr id="1028" name="Picture 4" descr="C:\Users\User\Desktop\документация логопедической группы 2018-19\ФОТО логопедическая 2018-19\продуктивная деятельность-стенгазеты\DSC_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929066"/>
            <a:ext cx="3857652" cy="2571768"/>
          </a:xfrm>
          <a:prstGeom prst="rect">
            <a:avLst/>
          </a:prstGeom>
          <a:noFill/>
        </p:spPr>
      </p:pic>
      <p:pic>
        <p:nvPicPr>
          <p:cNvPr id="10" name="Picture 2" descr="I:\DCIM\114_PANA\P11404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857628"/>
            <a:ext cx="3599260" cy="269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Продуктивная деятельность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User\Desktop\документация логопедической группы 2018-19\ФОТО логопедическая 2018-19\продуктивная деятельность-стенгазеты\IMG-20181111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2381267" cy="1785950"/>
          </a:xfrm>
          <a:prstGeom prst="rect">
            <a:avLst/>
          </a:prstGeom>
          <a:noFill/>
        </p:spPr>
      </p:pic>
      <p:pic>
        <p:nvPicPr>
          <p:cNvPr id="2051" name="Picture 3" descr="C:\Users\User\Desktop\документация логопедической группы 2018-19\ФОТО логопедическая 2018-19\продуктивная деятельность-стенгазеты\P1130240.JPG"/>
          <p:cNvPicPr>
            <a:picLocks noChangeAspect="1" noChangeArrowheads="1"/>
          </p:cNvPicPr>
          <p:nvPr/>
        </p:nvPicPr>
        <p:blipFill>
          <a:blip r:embed="rId4" cstate="print"/>
          <a:srcRect l="2539" t="11093" r="13437" b="8281"/>
          <a:stretch>
            <a:fillRect/>
          </a:stretch>
        </p:blipFill>
        <p:spPr bwMode="auto">
          <a:xfrm>
            <a:off x="357158" y="2857496"/>
            <a:ext cx="2500330" cy="1799401"/>
          </a:xfrm>
          <a:prstGeom prst="rect">
            <a:avLst/>
          </a:prstGeom>
          <a:noFill/>
        </p:spPr>
      </p:pic>
      <p:pic>
        <p:nvPicPr>
          <p:cNvPr id="2052" name="Picture 4" descr="C:\Users\User\Desktop\документация логопедической группы 2018-19\ФОТО логопедическая 2018-19\продуктивная деятельность-стенгазеты\P1130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476704"/>
            <a:ext cx="2857520" cy="2143140"/>
          </a:xfrm>
          <a:prstGeom prst="rect">
            <a:avLst/>
          </a:prstGeom>
          <a:noFill/>
        </p:spPr>
      </p:pic>
      <p:pic>
        <p:nvPicPr>
          <p:cNvPr id="2053" name="Picture 5" descr="C:\Users\User\Desktop\документация логопедической группы 2018-19\ФОТО логопедическая 2018-19\продуктивная деятельность-стенгазеты\P1140149.JPG"/>
          <p:cNvPicPr>
            <a:picLocks noChangeAspect="1" noChangeArrowheads="1"/>
          </p:cNvPicPr>
          <p:nvPr/>
        </p:nvPicPr>
        <p:blipFill>
          <a:blip r:embed="rId6" cstate="print"/>
          <a:srcRect t="15312"/>
          <a:stretch>
            <a:fillRect/>
          </a:stretch>
        </p:blipFill>
        <p:spPr bwMode="auto">
          <a:xfrm>
            <a:off x="3357554" y="2507059"/>
            <a:ext cx="2857520" cy="1814977"/>
          </a:xfrm>
          <a:prstGeom prst="rect">
            <a:avLst/>
          </a:prstGeom>
          <a:noFill/>
        </p:spPr>
      </p:pic>
      <p:pic>
        <p:nvPicPr>
          <p:cNvPr id="2054" name="Picture 6" descr="C:\Users\User\Desktop\документация логопедической группы 2018-19\ФОТО логопедическая 2018-19\продуктивная деятельность-стенгазеты\P1140187.JPG"/>
          <p:cNvPicPr>
            <a:picLocks noChangeAspect="1" noChangeArrowheads="1"/>
          </p:cNvPicPr>
          <p:nvPr/>
        </p:nvPicPr>
        <p:blipFill>
          <a:blip r:embed="rId7" cstate="print"/>
          <a:srcRect l="17304" t="27500" r="12031" b="6406"/>
          <a:stretch>
            <a:fillRect/>
          </a:stretch>
        </p:blipFill>
        <p:spPr bwMode="auto">
          <a:xfrm>
            <a:off x="6572264" y="1857364"/>
            <a:ext cx="2214578" cy="1553506"/>
          </a:xfrm>
          <a:prstGeom prst="rect">
            <a:avLst/>
          </a:prstGeom>
          <a:noFill/>
        </p:spPr>
      </p:pic>
      <p:pic>
        <p:nvPicPr>
          <p:cNvPr id="2055" name="Picture 7" descr="C:\Users\User\Desktop\документация логопедической группы 2018-19\ФОТО логопедическая 2018-19\продуктивная деятельность-стенгазеты\P1140193.JPG"/>
          <p:cNvPicPr>
            <a:picLocks noChangeAspect="1" noChangeArrowheads="1"/>
          </p:cNvPicPr>
          <p:nvPr/>
        </p:nvPicPr>
        <p:blipFill>
          <a:blip r:embed="rId8" cstate="print"/>
          <a:srcRect l="3593" t="27500" b="17187"/>
          <a:stretch>
            <a:fillRect/>
          </a:stretch>
        </p:blipFill>
        <p:spPr bwMode="auto">
          <a:xfrm>
            <a:off x="3000364" y="857232"/>
            <a:ext cx="3138498" cy="1350522"/>
          </a:xfrm>
          <a:prstGeom prst="rect">
            <a:avLst/>
          </a:prstGeom>
          <a:noFill/>
        </p:spPr>
      </p:pic>
      <p:pic>
        <p:nvPicPr>
          <p:cNvPr id="2056" name="Picture 8" descr="C:\Users\User\Desktop\документация логопедической группы 2018-19\ФОТО логопедическая 2018-19\продуктивная деятельность-стенгазеты\DSC_0079.JPG"/>
          <p:cNvPicPr>
            <a:picLocks noChangeAspect="1" noChangeArrowheads="1"/>
          </p:cNvPicPr>
          <p:nvPr/>
        </p:nvPicPr>
        <p:blipFill>
          <a:blip r:embed="rId9" cstate="print"/>
          <a:srcRect t="21519" b="13381"/>
          <a:stretch>
            <a:fillRect/>
          </a:stretch>
        </p:blipFill>
        <p:spPr bwMode="auto">
          <a:xfrm>
            <a:off x="357158" y="5000636"/>
            <a:ext cx="2786082" cy="1209158"/>
          </a:xfrm>
          <a:prstGeom prst="rect">
            <a:avLst/>
          </a:prstGeom>
          <a:noFill/>
        </p:spPr>
      </p:pic>
      <p:pic>
        <p:nvPicPr>
          <p:cNvPr id="2057" name="Picture 9" descr="C:\Users\User\Desktop\документация логопедической группы 2018-19\ФОТО логопедическая 2018-19\продуктивная деятельность-стенгазеты\DSC_007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6" y="214290"/>
            <a:ext cx="2266929" cy="1511286"/>
          </a:xfrm>
          <a:prstGeom prst="rect">
            <a:avLst/>
          </a:prstGeom>
          <a:noFill/>
        </p:spPr>
      </p:pic>
      <p:pic>
        <p:nvPicPr>
          <p:cNvPr id="2058" name="Picture 10" descr="C:\Users\User\Desktop\документация логопедической группы 2018-19\ФОТО логопедическая 2018-19\продуктивная деятельность-стенгазеты\P1130981.JPG"/>
          <p:cNvPicPr>
            <a:picLocks noChangeAspect="1" noChangeArrowheads="1"/>
          </p:cNvPicPr>
          <p:nvPr/>
        </p:nvPicPr>
        <p:blipFill>
          <a:blip r:embed="rId11" cstate="print"/>
          <a:srcRect t="8281" r="1484" b="11093"/>
          <a:stretch>
            <a:fillRect/>
          </a:stretch>
        </p:blipFill>
        <p:spPr bwMode="auto">
          <a:xfrm rot="5400000">
            <a:off x="6179776" y="4107240"/>
            <a:ext cx="3142430" cy="19288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1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Группа кратковременного пребывания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документация логопедической группы 2018-19\ФОТО логопедическая 2018-19\овз\P114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7628"/>
            <a:ext cx="3571900" cy="2678926"/>
          </a:xfrm>
          <a:prstGeom prst="rect">
            <a:avLst/>
          </a:prstGeom>
          <a:noFill/>
        </p:spPr>
      </p:pic>
      <p:pic>
        <p:nvPicPr>
          <p:cNvPr id="1028" name="Picture 4" descr="C:\Users\User\Desktop\документация логопедической группы 2018-19\ФОТО логопедическая 2018-19\овз\P1140120.JPG"/>
          <p:cNvPicPr>
            <a:picLocks noChangeAspect="1" noChangeArrowheads="1"/>
          </p:cNvPicPr>
          <p:nvPr/>
        </p:nvPicPr>
        <p:blipFill>
          <a:blip r:embed="rId4" cstate="print"/>
          <a:srcRect t="7812" r="14140"/>
          <a:stretch>
            <a:fillRect/>
          </a:stretch>
        </p:blipFill>
        <p:spPr bwMode="auto">
          <a:xfrm>
            <a:off x="642910" y="824493"/>
            <a:ext cx="3500462" cy="2818844"/>
          </a:xfrm>
          <a:prstGeom prst="rect">
            <a:avLst/>
          </a:prstGeom>
          <a:noFill/>
        </p:spPr>
      </p:pic>
      <p:pic>
        <p:nvPicPr>
          <p:cNvPr id="1029" name="Picture 5" descr="C:\Users\User\Desktop\документация логопедической группы 2018-19\ФОТО логопедическая 2018-19\овз\P1140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929066"/>
            <a:ext cx="3476650" cy="2607487"/>
          </a:xfrm>
          <a:prstGeom prst="rect">
            <a:avLst/>
          </a:prstGeom>
          <a:noFill/>
        </p:spPr>
      </p:pic>
      <p:pic>
        <p:nvPicPr>
          <p:cNvPr id="6" name="Picture 2" descr="E:\День защиты Детей\IMG_20190531_094317.jpg"/>
          <p:cNvPicPr>
            <a:picLocks noChangeAspect="1" noChangeArrowheads="1"/>
          </p:cNvPicPr>
          <p:nvPr/>
        </p:nvPicPr>
        <p:blipFill>
          <a:blip r:embed="rId6" cstate="print"/>
          <a:srcRect l="34495" t="28606" r="38462" b="43029"/>
          <a:stretch>
            <a:fillRect/>
          </a:stretch>
        </p:blipFill>
        <p:spPr bwMode="auto">
          <a:xfrm>
            <a:off x="4929190" y="1071546"/>
            <a:ext cx="3286116" cy="2585086"/>
          </a:xfrm>
          <a:prstGeom prst="rect">
            <a:avLst/>
          </a:prstGeom>
          <a:noFill/>
        </p:spPr>
      </p:pic>
      <p:pic>
        <p:nvPicPr>
          <p:cNvPr id="1030" name="Picture 6" descr="C:\Users\User\Desktop\документация логопедической группы 2018-19\ФОТО логопедическая 2018-19\овз\P1140330.JPG"/>
          <p:cNvPicPr>
            <a:picLocks noChangeAspect="1" noChangeArrowheads="1"/>
          </p:cNvPicPr>
          <p:nvPr/>
        </p:nvPicPr>
        <p:blipFill>
          <a:blip r:embed="rId7" cstate="print"/>
          <a:srcRect l="11679" t="7343" r="10976" b="20000"/>
          <a:stretch>
            <a:fillRect/>
          </a:stretch>
        </p:blipFill>
        <p:spPr bwMode="auto">
          <a:xfrm rot="5400000">
            <a:off x="3283807" y="2788367"/>
            <a:ext cx="2433509" cy="17145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214291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Наши праздники и развлечения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User\Desktop\документация логопедической группы 2018-19\ФОТО логопедическая 2018-19\осенины\DSC_0324.JPG"/>
          <p:cNvPicPr>
            <a:picLocks noChangeAspect="1" noChangeArrowheads="1"/>
          </p:cNvPicPr>
          <p:nvPr/>
        </p:nvPicPr>
        <p:blipFill>
          <a:blip r:embed="rId3" cstate="print"/>
          <a:srcRect l="16749" t="12500" r="20916" b="12500"/>
          <a:stretch>
            <a:fillRect/>
          </a:stretch>
        </p:blipFill>
        <p:spPr bwMode="auto">
          <a:xfrm>
            <a:off x="357158" y="857232"/>
            <a:ext cx="3571900" cy="2857510"/>
          </a:xfrm>
          <a:prstGeom prst="rect">
            <a:avLst/>
          </a:prstGeom>
          <a:noFill/>
        </p:spPr>
      </p:pic>
      <p:pic>
        <p:nvPicPr>
          <p:cNvPr id="2051" name="Picture 3" descr="C:\Users\User\Desktop\документация логопедической группы 2018-19\ФОТО логопедическая 2018-19\День матери\DSC_0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928670"/>
            <a:ext cx="3929090" cy="2619393"/>
          </a:xfrm>
          <a:prstGeom prst="rect">
            <a:avLst/>
          </a:prstGeom>
          <a:noFill/>
        </p:spPr>
      </p:pic>
      <p:pic>
        <p:nvPicPr>
          <p:cNvPr id="2052" name="Picture 4" descr="C:\Users\User\Desktop\документация логопедической группы 2018-19\ФОТО логопедическая 2018-19\день победы\нор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643314"/>
            <a:ext cx="3429024" cy="2897163"/>
          </a:xfrm>
          <a:prstGeom prst="rect">
            <a:avLst/>
          </a:prstGeom>
          <a:noFill/>
        </p:spPr>
      </p:pic>
      <p:pic>
        <p:nvPicPr>
          <p:cNvPr id="3074" name="Picture 2" descr="E:\логопедич\DSC_0333.JPG"/>
          <p:cNvPicPr>
            <a:picLocks noChangeAspect="1" noChangeArrowheads="1"/>
          </p:cNvPicPr>
          <p:nvPr/>
        </p:nvPicPr>
        <p:blipFill>
          <a:blip r:embed="rId6" cstate="print"/>
          <a:srcRect l="10669" t="16433" r="16772" b="8295"/>
          <a:stretch>
            <a:fillRect/>
          </a:stretch>
        </p:blipFill>
        <p:spPr bwMode="auto">
          <a:xfrm>
            <a:off x="357158" y="3857628"/>
            <a:ext cx="3615342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0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Достижения детей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G:\грамоты\сканы\media\image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1549400" cy="2189298"/>
          </a:xfrm>
          <a:prstGeom prst="rect">
            <a:avLst/>
          </a:prstGeom>
          <a:noFill/>
        </p:spPr>
      </p:pic>
      <p:pic>
        <p:nvPicPr>
          <p:cNvPr id="4099" name="Picture 3" descr="G:\грамоты\сканы\media\image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785794"/>
            <a:ext cx="1571636" cy="2213744"/>
          </a:xfrm>
          <a:prstGeom prst="rect">
            <a:avLst/>
          </a:prstGeom>
          <a:noFill/>
        </p:spPr>
      </p:pic>
      <p:pic>
        <p:nvPicPr>
          <p:cNvPr id="4100" name="Picture 4" descr="G:\грамоты\сканы\media\image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785793"/>
            <a:ext cx="1643074" cy="2314369"/>
          </a:xfrm>
          <a:prstGeom prst="rect">
            <a:avLst/>
          </a:prstGeom>
          <a:noFill/>
        </p:spPr>
      </p:pic>
      <p:pic>
        <p:nvPicPr>
          <p:cNvPr id="9" name="Picture 4" descr="E:\ор.jpg"/>
          <p:cNvPicPr>
            <a:picLocks noChangeAspect="1" noChangeArrowheads="1"/>
          </p:cNvPicPr>
          <p:nvPr/>
        </p:nvPicPr>
        <p:blipFill>
          <a:blip r:embed="rId6" cstate="print"/>
          <a:srcRect r="4963" b="1218"/>
          <a:stretch>
            <a:fillRect/>
          </a:stretch>
        </p:blipFill>
        <p:spPr bwMode="auto">
          <a:xfrm>
            <a:off x="5643570" y="857232"/>
            <a:ext cx="1500198" cy="2144385"/>
          </a:xfrm>
          <a:prstGeom prst="rect">
            <a:avLst/>
          </a:prstGeom>
          <a:noFill/>
        </p:spPr>
      </p:pic>
      <p:pic>
        <p:nvPicPr>
          <p:cNvPr id="5122" name="Picture 2" descr="E:\сканы 19\2.jpg"/>
          <p:cNvPicPr>
            <a:picLocks noChangeAspect="1" noChangeArrowheads="1"/>
          </p:cNvPicPr>
          <p:nvPr/>
        </p:nvPicPr>
        <p:blipFill>
          <a:blip r:embed="rId7" cstate="print"/>
          <a:srcRect l="4963" t="1886" r="2206"/>
          <a:stretch>
            <a:fillRect/>
          </a:stretch>
        </p:blipFill>
        <p:spPr bwMode="auto">
          <a:xfrm rot="10800000">
            <a:off x="214282" y="3000372"/>
            <a:ext cx="1428760" cy="2076646"/>
          </a:xfrm>
          <a:prstGeom prst="rect">
            <a:avLst/>
          </a:prstGeom>
          <a:noFill/>
        </p:spPr>
      </p:pic>
      <p:pic>
        <p:nvPicPr>
          <p:cNvPr id="5123" name="Picture 3" descr="E:\сканы 19\3.jpg"/>
          <p:cNvPicPr>
            <a:picLocks noChangeAspect="1" noChangeArrowheads="1"/>
          </p:cNvPicPr>
          <p:nvPr/>
        </p:nvPicPr>
        <p:blipFill>
          <a:blip r:embed="rId8" cstate="print"/>
          <a:srcRect r="5882" b="-119"/>
          <a:stretch>
            <a:fillRect/>
          </a:stretch>
        </p:blipFill>
        <p:spPr bwMode="auto">
          <a:xfrm>
            <a:off x="7286644" y="785795"/>
            <a:ext cx="1465003" cy="2143140"/>
          </a:xfrm>
          <a:prstGeom prst="rect">
            <a:avLst/>
          </a:prstGeom>
          <a:noFill/>
        </p:spPr>
      </p:pic>
      <p:pic>
        <p:nvPicPr>
          <p:cNvPr id="5125" name="Picture 5" descr="E:\сканы 19\8.jpg"/>
          <p:cNvPicPr>
            <a:picLocks noChangeAspect="1" noChangeArrowheads="1"/>
          </p:cNvPicPr>
          <p:nvPr/>
        </p:nvPicPr>
        <p:blipFill>
          <a:blip r:embed="rId9" cstate="print"/>
          <a:srcRect l="5882" r="4044" b="3891"/>
          <a:stretch>
            <a:fillRect/>
          </a:stretch>
        </p:blipFill>
        <p:spPr bwMode="auto">
          <a:xfrm>
            <a:off x="1547293" y="4543439"/>
            <a:ext cx="1304758" cy="1914525"/>
          </a:xfrm>
          <a:prstGeom prst="rect">
            <a:avLst/>
          </a:prstGeom>
          <a:noFill/>
        </p:spPr>
      </p:pic>
      <p:pic>
        <p:nvPicPr>
          <p:cNvPr id="5127" name="Picture 7" descr="E:\сканы 19\10.jpg"/>
          <p:cNvPicPr>
            <a:picLocks noChangeAspect="1" noChangeArrowheads="1"/>
          </p:cNvPicPr>
          <p:nvPr/>
        </p:nvPicPr>
        <p:blipFill>
          <a:blip r:embed="rId10" cstate="print"/>
          <a:srcRect l="4963" t="3208" r="6801" b="1886"/>
          <a:stretch>
            <a:fillRect/>
          </a:stretch>
        </p:blipFill>
        <p:spPr bwMode="auto">
          <a:xfrm>
            <a:off x="5322845" y="3131810"/>
            <a:ext cx="1545476" cy="2286016"/>
          </a:xfrm>
          <a:prstGeom prst="rect">
            <a:avLst/>
          </a:prstGeom>
          <a:noFill/>
        </p:spPr>
      </p:pic>
      <p:pic>
        <p:nvPicPr>
          <p:cNvPr id="5124" name="Picture 4" descr="E:\сканы 19\5.jpg"/>
          <p:cNvPicPr>
            <a:picLocks noChangeAspect="1" noChangeArrowheads="1"/>
          </p:cNvPicPr>
          <p:nvPr/>
        </p:nvPicPr>
        <p:blipFill>
          <a:blip r:embed="rId11" cstate="print"/>
          <a:srcRect l="4963" t="3223" r="6801"/>
          <a:stretch>
            <a:fillRect/>
          </a:stretch>
        </p:blipFill>
        <p:spPr bwMode="auto">
          <a:xfrm rot="10800000">
            <a:off x="2811449" y="3071809"/>
            <a:ext cx="1428760" cy="2155039"/>
          </a:xfrm>
          <a:prstGeom prst="rect">
            <a:avLst/>
          </a:prstGeom>
          <a:noFill/>
        </p:spPr>
      </p:pic>
      <p:pic>
        <p:nvPicPr>
          <p:cNvPr id="5126" name="Picture 6" descr="E:\сканы 19\9.jpg"/>
          <p:cNvPicPr>
            <a:picLocks noChangeAspect="1" noChangeArrowheads="1"/>
          </p:cNvPicPr>
          <p:nvPr/>
        </p:nvPicPr>
        <p:blipFill>
          <a:blip r:embed="rId12" cstate="print"/>
          <a:srcRect l="4963" t="2539" r="3125" b="3223"/>
          <a:stretch>
            <a:fillRect/>
          </a:stretch>
        </p:blipFill>
        <p:spPr bwMode="auto">
          <a:xfrm>
            <a:off x="3965437" y="4511785"/>
            <a:ext cx="1469293" cy="2071702"/>
          </a:xfrm>
          <a:prstGeom prst="rect">
            <a:avLst/>
          </a:prstGeom>
          <a:noFill/>
        </p:spPr>
      </p:pic>
      <p:pic>
        <p:nvPicPr>
          <p:cNvPr id="1026" name="Picture 2" descr="C:\Users\Ирина\Desktop\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1624" r="5649" b="3284"/>
          <a:stretch/>
        </p:blipFill>
        <p:spPr bwMode="auto">
          <a:xfrm>
            <a:off x="7020272" y="4311968"/>
            <a:ext cx="1542924" cy="22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ИСАЕВА\ФОТОГРАФИИ\ДДР 2018г\DSC_2002.JPG"/>
          <p:cNvPicPr>
            <a:picLocks noChangeAspect="1" noChangeArrowheads="1"/>
          </p:cNvPicPr>
          <p:nvPr/>
        </p:nvPicPr>
        <p:blipFill>
          <a:blip r:embed="rId3" cstate="print"/>
          <a:srcRect l="28300" t="20502" r="16772" b="8295"/>
          <a:stretch>
            <a:fillRect/>
          </a:stretch>
        </p:blipFill>
        <p:spPr bwMode="auto">
          <a:xfrm>
            <a:off x="5833390" y="3929066"/>
            <a:ext cx="2810575" cy="2428892"/>
          </a:xfrm>
          <a:prstGeom prst="rect">
            <a:avLst/>
          </a:prstGeom>
          <a:noFill/>
        </p:spPr>
      </p:pic>
      <p:pic>
        <p:nvPicPr>
          <p:cNvPr id="1027" name="Picture 3" descr="D:\ИСАЕВА\ФОТОГРАФИИ\ДДР 2018г\DSC_2013.JPG"/>
          <p:cNvPicPr>
            <a:picLocks noChangeAspect="1" noChangeArrowheads="1"/>
          </p:cNvPicPr>
          <p:nvPr/>
        </p:nvPicPr>
        <p:blipFill>
          <a:blip r:embed="rId4" cstate="print"/>
          <a:srcRect l="21519" t="21519" r="35759" b="9313"/>
          <a:stretch>
            <a:fillRect/>
          </a:stretch>
        </p:blipFill>
        <p:spPr bwMode="auto">
          <a:xfrm>
            <a:off x="214282" y="3786190"/>
            <a:ext cx="2500330" cy="2698769"/>
          </a:xfrm>
          <a:prstGeom prst="rect">
            <a:avLst/>
          </a:prstGeom>
          <a:noFill/>
        </p:spPr>
      </p:pic>
      <p:pic>
        <p:nvPicPr>
          <p:cNvPr id="3074" name="Picture 2" descr="G:\грамоты\сканы\благ.jpg"/>
          <p:cNvPicPr>
            <a:picLocks noChangeAspect="1" noChangeArrowheads="1"/>
          </p:cNvPicPr>
          <p:nvPr/>
        </p:nvPicPr>
        <p:blipFill>
          <a:blip r:embed="rId5"/>
          <a:srcRect l="3987"/>
          <a:stretch>
            <a:fillRect/>
          </a:stretch>
        </p:blipFill>
        <p:spPr bwMode="auto">
          <a:xfrm>
            <a:off x="2643174" y="3786190"/>
            <a:ext cx="1500198" cy="2147241"/>
          </a:xfrm>
          <a:prstGeom prst="rect">
            <a:avLst/>
          </a:prstGeom>
          <a:noFill/>
        </p:spPr>
      </p:pic>
      <p:pic>
        <p:nvPicPr>
          <p:cNvPr id="3076" name="Picture 4" descr="G:\грамоты\сканы\благодарств письмо.jpg"/>
          <p:cNvPicPr>
            <a:picLocks noChangeAspect="1" noChangeArrowheads="1"/>
          </p:cNvPicPr>
          <p:nvPr/>
        </p:nvPicPr>
        <p:blipFill>
          <a:blip r:embed="rId6"/>
          <a:srcRect r="3987"/>
          <a:stretch>
            <a:fillRect/>
          </a:stretch>
        </p:blipFill>
        <p:spPr bwMode="auto">
          <a:xfrm>
            <a:off x="214282" y="285728"/>
            <a:ext cx="1357322" cy="1942742"/>
          </a:xfrm>
          <a:prstGeom prst="rect">
            <a:avLst/>
          </a:prstGeom>
          <a:noFill/>
        </p:spPr>
      </p:pic>
      <p:pic>
        <p:nvPicPr>
          <p:cNvPr id="11" name="Picture 2" descr="G:\грамоты\9441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184692"/>
            <a:ext cx="1571636" cy="2222799"/>
          </a:xfrm>
          <a:prstGeom prst="rect">
            <a:avLst/>
          </a:prstGeom>
          <a:noFill/>
        </p:spPr>
      </p:pic>
      <p:pic>
        <p:nvPicPr>
          <p:cNvPr id="4099" name="Picture 3" descr="E:\лор.jpg"/>
          <p:cNvPicPr>
            <a:picLocks noChangeAspect="1" noChangeArrowheads="1"/>
          </p:cNvPicPr>
          <p:nvPr/>
        </p:nvPicPr>
        <p:blipFill>
          <a:blip r:embed="rId8" cstate="print"/>
          <a:srcRect r="8639" b="2554"/>
          <a:stretch>
            <a:fillRect/>
          </a:stretch>
        </p:blipFill>
        <p:spPr bwMode="auto">
          <a:xfrm>
            <a:off x="7429520" y="1714488"/>
            <a:ext cx="1428760" cy="2095706"/>
          </a:xfrm>
          <a:prstGeom prst="rect">
            <a:avLst/>
          </a:prstGeom>
          <a:noFill/>
        </p:spPr>
      </p:pic>
      <p:pic>
        <p:nvPicPr>
          <p:cNvPr id="5" name="Picture 2" descr="G:\Грамоты  за 2018 - 2019 уч. год\943611.jpg"/>
          <p:cNvPicPr>
            <a:picLocks noChangeAspect="1" noChangeArrowheads="1"/>
          </p:cNvPicPr>
          <p:nvPr/>
        </p:nvPicPr>
        <p:blipFill>
          <a:blip r:embed="rId9"/>
          <a:srcRect l="6858" t="4238" r="4652" b="5730"/>
          <a:stretch>
            <a:fillRect/>
          </a:stretch>
        </p:blipFill>
        <p:spPr bwMode="auto">
          <a:xfrm>
            <a:off x="6429388" y="182928"/>
            <a:ext cx="1428760" cy="2056020"/>
          </a:xfrm>
          <a:prstGeom prst="rect">
            <a:avLst/>
          </a:prstGeom>
          <a:noFill/>
        </p:spPr>
      </p:pic>
      <p:pic>
        <p:nvPicPr>
          <p:cNvPr id="7" name="Picture 3" descr="G:\Грамоты  за 2018 - 2019 уч. год\1010297 -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1857364"/>
            <a:ext cx="1310812" cy="1857388"/>
          </a:xfrm>
          <a:prstGeom prst="rect">
            <a:avLst/>
          </a:prstGeom>
          <a:noFill/>
        </p:spPr>
      </p:pic>
      <p:pic>
        <p:nvPicPr>
          <p:cNvPr id="1028" name="Picture 4" descr="G:\Грамоты  за 2018 - 2019 уч. год\благодарность минитерство.jpg"/>
          <p:cNvPicPr>
            <a:picLocks noChangeAspect="1" noChangeArrowheads="1"/>
          </p:cNvPicPr>
          <p:nvPr/>
        </p:nvPicPr>
        <p:blipFill>
          <a:blip r:embed="rId11"/>
          <a:srcRect r="5165" b="1175"/>
          <a:stretch>
            <a:fillRect/>
          </a:stretch>
        </p:blipFill>
        <p:spPr bwMode="auto">
          <a:xfrm>
            <a:off x="4214809" y="3786189"/>
            <a:ext cx="1500199" cy="2151861"/>
          </a:xfrm>
          <a:prstGeom prst="rect">
            <a:avLst/>
          </a:prstGeom>
          <a:noFill/>
        </p:spPr>
      </p:pic>
      <p:pic>
        <p:nvPicPr>
          <p:cNvPr id="1029" name="Picture 5" descr="G:\Грамоты  за 2018 - 2019 уч. год\благодарность.jpg"/>
          <p:cNvPicPr>
            <a:picLocks noChangeAspect="1" noChangeArrowheads="1"/>
          </p:cNvPicPr>
          <p:nvPr/>
        </p:nvPicPr>
        <p:blipFill>
          <a:blip r:embed="rId12"/>
          <a:srcRect r="5165" b="1175"/>
          <a:stretch>
            <a:fillRect/>
          </a:stretch>
        </p:blipFill>
        <p:spPr bwMode="auto">
          <a:xfrm>
            <a:off x="3286116" y="1683457"/>
            <a:ext cx="1428760" cy="2049389"/>
          </a:xfrm>
          <a:prstGeom prst="rect">
            <a:avLst/>
          </a:prstGeom>
          <a:noFill/>
        </p:spPr>
      </p:pic>
      <p:pic>
        <p:nvPicPr>
          <p:cNvPr id="4098" name="Picture 2" descr="E:\6.jpg"/>
          <p:cNvPicPr>
            <a:picLocks noChangeAspect="1" noChangeArrowheads="1"/>
          </p:cNvPicPr>
          <p:nvPr/>
        </p:nvPicPr>
        <p:blipFill>
          <a:blip r:embed="rId13" cstate="print"/>
          <a:srcRect r="4044" b="1886"/>
          <a:stretch>
            <a:fillRect/>
          </a:stretch>
        </p:blipFill>
        <p:spPr bwMode="auto">
          <a:xfrm>
            <a:off x="2143108" y="285728"/>
            <a:ext cx="1428760" cy="2009022"/>
          </a:xfrm>
          <a:prstGeom prst="rect">
            <a:avLst/>
          </a:prstGeom>
          <a:noFill/>
        </p:spPr>
      </p:pic>
      <p:pic>
        <p:nvPicPr>
          <p:cNvPr id="3075" name="Picture 3" descr="G:\грамоты\сканы\благодарность фото.jpg"/>
          <p:cNvPicPr>
            <a:picLocks noChangeAspect="1" noChangeArrowheads="1"/>
          </p:cNvPicPr>
          <p:nvPr/>
        </p:nvPicPr>
        <p:blipFill>
          <a:blip r:embed="rId14"/>
          <a:srcRect r="6288" b="4799"/>
          <a:stretch>
            <a:fillRect/>
          </a:stretch>
        </p:blipFill>
        <p:spPr bwMode="auto">
          <a:xfrm>
            <a:off x="1214414" y="1643050"/>
            <a:ext cx="1428761" cy="19946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934670"/>
            <a:ext cx="878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Достижения педагогов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1429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Мониторинг     Осень 2018г 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63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1429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Мониторинг  Весна 2019г. 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4240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5500702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Monotype Corsiva" pitchFamily="66" charset="0"/>
              </a:rPr>
              <a:t>Благодарим за внимание!</a:t>
            </a:r>
            <a:endParaRPr lang="ru-RU" sz="6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документация логопедической группы 2018-19\ФОТО логопедическая 2018-19\День защиты Детей\IMG_20190531_102424.jpg"/>
          <p:cNvPicPr>
            <a:picLocks noChangeAspect="1" noChangeArrowheads="1"/>
          </p:cNvPicPr>
          <p:nvPr/>
        </p:nvPicPr>
        <p:blipFill>
          <a:blip r:embed="rId3" cstate="print"/>
          <a:srcRect l="9615" r="9615"/>
          <a:stretch>
            <a:fillRect/>
          </a:stretch>
        </p:blipFill>
        <p:spPr bwMode="auto">
          <a:xfrm>
            <a:off x="3440819" y="404664"/>
            <a:ext cx="5357818" cy="4975082"/>
          </a:xfrm>
          <a:prstGeom prst="rect">
            <a:avLst/>
          </a:prstGeom>
          <a:noFill/>
        </p:spPr>
      </p:pic>
      <p:pic>
        <p:nvPicPr>
          <p:cNvPr id="1027" name="Picture 3" descr="C:\Users\User\Desktop\документация логопедической группы 2018-19\ФОТО логопедическая 2018-19\День защиты Детей\IMG_20190531_102336.jpg"/>
          <p:cNvPicPr>
            <a:picLocks noChangeAspect="1" noChangeArrowheads="1"/>
          </p:cNvPicPr>
          <p:nvPr/>
        </p:nvPicPr>
        <p:blipFill>
          <a:blip r:embed="rId4" cstate="print"/>
          <a:srcRect l="56310" t="38461" r="26562" b="42308"/>
          <a:stretch>
            <a:fillRect/>
          </a:stretch>
        </p:blipFill>
        <p:spPr bwMode="auto">
          <a:xfrm rot="20379969">
            <a:off x="280905" y="254620"/>
            <a:ext cx="1442399" cy="1214647"/>
          </a:xfrm>
          <a:prstGeom prst="rect">
            <a:avLst/>
          </a:prstGeom>
          <a:noFill/>
        </p:spPr>
      </p:pic>
      <p:pic>
        <p:nvPicPr>
          <p:cNvPr id="1028" name="Picture 4" descr="C:\Users\User\Desktop\документация логопедической группы 2018-19\ФОТО логопедическая 2018-19\День защиты Детей\IMG_20190531_102336.jpg"/>
          <p:cNvPicPr>
            <a:picLocks noChangeAspect="1" noChangeArrowheads="1"/>
          </p:cNvPicPr>
          <p:nvPr/>
        </p:nvPicPr>
        <p:blipFill>
          <a:blip r:embed="rId5" cstate="print"/>
          <a:srcRect l="41166" t="38462" r="43690" b="38461"/>
          <a:stretch>
            <a:fillRect/>
          </a:stretch>
        </p:blipFill>
        <p:spPr bwMode="auto">
          <a:xfrm rot="1270489">
            <a:off x="2030800" y="356970"/>
            <a:ext cx="1004608" cy="1148116"/>
          </a:xfrm>
          <a:prstGeom prst="rect">
            <a:avLst/>
          </a:prstGeom>
          <a:noFill/>
        </p:spPr>
      </p:pic>
      <p:pic>
        <p:nvPicPr>
          <p:cNvPr id="1029" name="Picture 5" descr="C:\Users\User\Desktop\документация логопедической группы 2018-19\ФОТО логопедическая 2018-19\День защиты Детей\IMG_20190531_102333.jpg"/>
          <p:cNvPicPr>
            <a:picLocks noChangeAspect="1" noChangeArrowheads="1"/>
          </p:cNvPicPr>
          <p:nvPr/>
        </p:nvPicPr>
        <p:blipFill>
          <a:blip r:embed="rId6" cstate="print"/>
          <a:srcRect l="9062" t="39374" r="72657" b="43126"/>
          <a:stretch>
            <a:fillRect/>
          </a:stretch>
        </p:blipFill>
        <p:spPr bwMode="auto">
          <a:xfrm rot="1624433">
            <a:off x="352260" y="1792033"/>
            <a:ext cx="1371269" cy="984501"/>
          </a:xfrm>
          <a:prstGeom prst="rect">
            <a:avLst/>
          </a:prstGeom>
          <a:noFill/>
        </p:spPr>
      </p:pic>
      <p:pic>
        <p:nvPicPr>
          <p:cNvPr id="1030" name="Picture 6" descr="C:\Users\User\Desktop\документация логопедической группы 2018-19\ФОТО логопедическая 2018-19\День защиты Детей\IMG_20190531_102333.jpg"/>
          <p:cNvPicPr>
            <a:picLocks noChangeAspect="1" noChangeArrowheads="1"/>
          </p:cNvPicPr>
          <p:nvPr/>
        </p:nvPicPr>
        <p:blipFill>
          <a:blip r:embed="rId7" cstate="print"/>
          <a:srcRect l="76801" t="19133" r="9504" b="54087"/>
          <a:stretch>
            <a:fillRect/>
          </a:stretch>
        </p:blipFill>
        <p:spPr bwMode="auto">
          <a:xfrm rot="20099111">
            <a:off x="1880764" y="1557574"/>
            <a:ext cx="903241" cy="1324743"/>
          </a:xfrm>
          <a:prstGeom prst="rect">
            <a:avLst/>
          </a:prstGeom>
          <a:noFill/>
        </p:spPr>
      </p:pic>
      <p:pic>
        <p:nvPicPr>
          <p:cNvPr id="1031" name="Picture 7" descr="C:\Users\User\Desktop\документация логопедической группы 2018-19\ФОТО логопедическая 2018-19\эмоции\P1140211.JPG"/>
          <p:cNvPicPr>
            <a:picLocks noChangeAspect="1" noChangeArrowheads="1"/>
          </p:cNvPicPr>
          <p:nvPr/>
        </p:nvPicPr>
        <p:blipFill>
          <a:blip r:embed="rId8" cstate="print"/>
          <a:srcRect l="5351" t="7343" r="12031" b="27500"/>
          <a:stretch>
            <a:fillRect/>
          </a:stretch>
        </p:blipFill>
        <p:spPr bwMode="auto">
          <a:xfrm rot="21295254">
            <a:off x="678012" y="2777092"/>
            <a:ext cx="1449321" cy="857256"/>
          </a:xfrm>
          <a:prstGeom prst="rect">
            <a:avLst/>
          </a:prstGeom>
          <a:noFill/>
        </p:spPr>
      </p:pic>
      <p:pic>
        <p:nvPicPr>
          <p:cNvPr id="12" name="Picture 2" descr="C:\Users\User\Desktop\документация логопедической группы 2018-19\ФОТО логопедическая 2018-19\осень\IMG_51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59188">
            <a:off x="1945948" y="3483286"/>
            <a:ext cx="1421968" cy="1066476"/>
          </a:xfrm>
          <a:prstGeom prst="rect">
            <a:avLst/>
          </a:prstGeom>
          <a:noFill/>
        </p:spPr>
      </p:pic>
      <p:pic>
        <p:nvPicPr>
          <p:cNvPr id="13" name="Picture 3" descr="C:\Users\User\Desktop\документация логопедической группы 2018-19\ФОТО логопедическая 2018-19\прогулка\P1140072.JPG"/>
          <p:cNvPicPr>
            <a:picLocks noChangeAspect="1" noChangeArrowheads="1"/>
          </p:cNvPicPr>
          <p:nvPr/>
        </p:nvPicPr>
        <p:blipFill>
          <a:blip r:embed="rId10" cstate="print"/>
          <a:srcRect l="7031" t="22916" r="3906" b="12500"/>
          <a:stretch>
            <a:fillRect/>
          </a:stretch>
        </p:blipFill>
        <p:spPr bwMode="auto">
          <a:xfrm rot="1462930">
            <a:off x="107968" y="3719661"/>
            <a:ext cx="1595654" cy="867812"/>
          </a:xfrm>
          <a:prstGeom prst="rect">
            <a:avLst/>
          </a:prstGeom>
          <a:noFill/>
        </p:spPr>
      </p:pic>
      <p:pic>
        <p:nvPicPr>
          <p:cNvPr id="14" name="Picture 3" descr="C:\Users\User\Desktop\документация логопедической группы 2018-19\ФОТО логопедическая 2018-19\23 февраля\к 23 февраля\P1140117.JPG"/>
          <p:cNvPicPr>
            <a:picLocks noChangeAspect="1" noChangeArrowheads="1"/>
          </p:cNvPicPr>
          <p:nvPr/>
        </p:nvPicPr>
        <p:blipFill>
          <a:blip r:embed="rId11" cstate="print"/>
          <a:srcRect l="18375" t="20321" b="14665"/>
          <a:stretch>
            <a:fillRect/>
          </a:stretch>
        </p:blipFill>
        <p:spPr bwMode="auto">
          <a:xfrm rot="4667849">
            <a:off x="-134966" y="4762853"/>
            <a:ext cx="1318262" cy="787485"/>
          </a:xfrm>
          <a:prstGeom prst="rect">
            <a:avLst/>
          </a:prstGeom>
          <a:noFill/>
        </p:spPr>
      </p:pic>
      <p:pic>
        <p:nvPicPr>
          <p:cNvPr id="15" name="Picture 3" descr="C:\Users\User\Desktop\документация логопедической группы 2018-19\ФОТО неделя психологии\шуточная фотосессия\P1130536.JPG"/>
          <p:cNvPicPr>
            <a:picLocks noChangeAspect="1" noChangeArrowheads="1"/>
          </p:cNvPicPr>
          <p:nvPr/>
        </p:nvPicPr>
        <p:blipFill>
          <a:blip r:embed="rId12" cstate="print"/>
          <a:srcRect l="20820" t="23123" r="781"/>
          <a:stretch>
            <a:fillRect/>
          </a:stretch>
        </p:blipFill>
        <p:spPr bwMode="auto">
          <a:xfrm rot="5400000">
            <a:off x="1296428" y="4847184"/>
            <a:ext cx="1000132" cy="735532"/>
          </a:xfrm>
          <a:prstGeom prst="rect">
            <a:avLst/>
          </a:prstGeom>
          <a:noFill/>
        </p:spPr>
      </p:pic>
      <p:pic>
        <p:nvPicPr>
          <p:cNvPr id="6" name="Picture 2" descr="C:\Users\User\Desktop\документация логопедической группы 2018-19\ФОТО логопедическая 2018-19\Теремок-малышам\P1130903.JPG"/>
          <p:cNvPicPr>
            <a:picLocks noChangeAspect="1" noChangeArrowheads="1"/>
          </p:cNvPicPr>
          <p:nvPr/>
        </p:nvPicPr>
        <p:blipFill>
          <a:blip r:embed="rId13" cstate="print"/>
          <a:srcRect l="37695" t="22812" r="33125" b="47188"/>
          <a:stretch>
            <a:fillRect/>
          </a:stretch>
        </p:blipFill>
        <p:spPr bwMode="auto">
          <a:xfrm rot="843587">
            <a:off x="2428860" y="4572008"/>
            <a:ext cx="1357322" cy="10466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Возрастные особенности детей 5-6 лет: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57158" y="785794"/>
            <a:ext cx="857256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старшем дошкольном возрасте познавательная задача становится для ребенка собственно познавательной (</a:t>
            </a:r>
            <a:r>
              <a:rPr kumimoji="0" lang="ru-RU" alt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овладеть знаниями!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а не игровой. Активно продолжают развиваться память, внимание, мышление, воображение, восприятие.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Продолжает совершенствоваться речь, в том числе ее звуковая сторона. Дети могут правильно воспроизводить шипящие, свистящие и сонорные звуки. Развиваются фонематический слух, интонационная выразительность речи при чтении стихов, в сюжетно-ролевой игре, в повседневной жизни. Совершенствуется грамматический строй речи. Дети используют практически все части речи, активно занимаются словотворчеством. Богаче становится лексика: активно используются синонимы и антонимы. Дошкольники могут пересказывать, рассказывать по картинке, передавая не только главное, но и детали.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Общее недоразвитое речи (ОНР) - это различные сложные речевые расстройства, при которых у детей нарушено формирование всех компонентов речевой системы, относящихся к их звуковой и смысловой стороне, при нормальном слухе и первично сохранном интеллекте 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                  </a:t>
            </a:r>
          </a:p>
        </p:txBody>
      </p:sp>
      <p:pic>
        <p:nvPicPr>
          <p:cNvPr id="7" name="Picture 4" descr="C:\Users\User\Desktop\документация логопедической группы 2018-19\ФОТО логопедическая 2018-19\овз\P1140132.JPG"/>
          <p:cNvPicPr>
            <a:picLocks noChangeAspect="1" noChangeArrowheads="1"/>
          </p:cNvPicPr>
          <p:nvPr/>
        </p:nvPicPr>
        <p:blipFill>
          <a:blip r:embed="rId3" cstate="print"/>
          <a:srcRect l="17656" t="9218" r="14140"/>
          <a:stretch>
            <a:fillRect/>
          </a:stretch>
        </p:blipFill>
        <p:spPr bwMode="auto">
          <a:xfrm rot="20670553">
            <a:off x="472266" y="4362843"/>
            <a:ext cx="2240447" cy="2236588"/>
          </a:xfrm>
          <a:prstGeom prst="rect">
            <a:avLst/>
          </a:prstGeom>
          <a:noFill/>
        </p:spPr>
      </p:pic>
      <p:pic>
        <p:nvPicPr>
          <p:cNvPr id="8" name="Picture 2" descr="C:\Users\User\Desktop\документация логопедической группы 2018-19\ФОТО логопедическая 2018-19\осень\IMG_5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500570"/>
            <a:ext cx="2509821" cy="1882366"/>
          </a:xfrm>
          <a:prstGeom prst="rect">
            <a:avLst/>
          </a:prstGeom>
          <a:noFill/>
        </p:spPr>
      </p:pic>
      <p:pic>
        <p:nvPicPr>
          <p:cNvPr id="9" name="Picture 3" descr="C:\Users\User\Desktop\документация логопедической группы 2018-19\ФОТО логопедическая 2018-19\прогулка\P1140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1472">
            <a:off x="6124706" y="4426251"/>
            <a:ext cx="2571768" cy="19288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Средняя посещаемость: 89%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090274"/>
              </p:ext>
            </p:extLst>
          </p:nvPr>
        </p:nvGraphicFramePr>
        <p:xfrm>
          <a:off x="428596" y="928670"/>
          <a:ext cx="8358246" cy="567287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89562"/>
                <a:gridCol w="2089562"/>
                <a:gridCol w="2507472"/>
                <a:gridCol w="1671650"/>
              </a:tblGrid>
              <a:tr h="112003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месяц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рабочих дней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Средняя посещаемость за месяц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734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11 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80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91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000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93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045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12 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85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045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14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15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99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19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99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34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88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60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15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99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260648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Кружковая деятельность педагогов: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6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042288"/>
              </p:ext>
            </p:extLst>
          </p:nvPr>
        </p:nvGraphicFramePr>
        <p:xfrm>
          <a:off x="179512" y="980728"/>
          <a:ext cx="8784976" cy="54291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92488"/>
                <a:gridCol w="4392488"/>
              </a:tblGrid>
              <a:tr h="108541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Ляхова </a:t>
                      </a:r>
                    </a:p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Юлия   Алексеевна</a:t>
                      </a:r>
                      <a:endParaRPr lang="ru-RU" sz="3200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Исаева </a:t>
                      </a:r>
                    </a:p>
                    <a:p>
                      <a:pPr algn="ctr"/>
                      <a:r>
                        <a:rPr lang="ru-RU" sz="3200" dirty="0" smtClean="0">
                          <a:latin typeface="Monotype Corsiva" pitchFamily="66" charset="0"/>
                        </a:rPr>
                        <a:t>Елена</a:t>
                      </a:r>
                      <a:r>
                        <a:rPr lang="ru-RU" sz="3200" baseline="0" dirty="0" smtClean="0">
                          <a:latin typeface="Monotype Corsiva" pitchFamily="66" charset="0"/>
                        </a:rPr>
                        <a:t>  Викторовна</a:t>
                      </a:r>
                      <a:endParaRPr lang="ru-RU" sz="3200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01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Название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4221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«Хочу все знать»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latin typeface="Monotype Corsiva" pitchFamily="66" charset="0"/>
                        </a:rPr>
                        <a:t>«Сказочная страна»</a:t>
                      </a:r>
                      <a:endParaRPr lang="ru-RU" sz="3600" b="1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243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 детей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4000" b="1" dirty="0"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 8</a:t>
                      </a:r>
                      <a:r>
                        <a:rPr lang="ru-RU" sz="2400" baseline="0" dirty="0" smtClean="0"/>
                        <a:t> детей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/>
                        <a:t>7 </a:t>
                      </a:r>
                      <a:r>
                        <a:rPr lang="ru-RU" sz="2400" dirty="0" smtClean="0"/>
                        <a:t>детей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011">
                <a:tc gridSpan="2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условий для формирования основ целостного мировосприятия ребенка старшего дошкольного возраста средствами экспериментирования.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творческих способностей и речи детей посредством театрализованной деятельности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00100" y="160338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Кружковая работа «Хочу все знать»  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C:\Users\Home\Desktop\Фото 2018-2019 уч. год\P11303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05026" cy="306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Home\Desktop\Фото 2018-2019 уч. год\P1130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17646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Кружковая работа  «Сказочная страна»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D:\документация логопедической группы 2018-19\ФОТО логопедическая 2018-19\Теремок-малышам\P1130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3595713" cy="2696784"/>
          </a:xfrm>
          <a:prstGeom prst="rect">
            <a:avLst/>
          </a:prstGeom>
          <a:noFill/>
        </p:spPr>
      </p:pic>
      <p:pic>
        <p:nvPicPr>
          <p:cNvPr id="1027" name="Picture 3" descr="D:\документация логопедической группы 2018-19\ФОТО логопедическая 2018-19\Теремок-малышам\P1130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3571900" cy="2678926"/>
          </a:xfrm>
          <a:prstGeom prst="rect">
            <a:avLst/>
          </a:prstGeom>
          <a:noFill/>
        </p:spPr>
      </p:pic>
      <p:pic>
        <p:nvPicPr>
          <p:cNvPr id="1028" name="Picture 4" descr="E:\Фото для Лены\P1140497.JPG"/>
          <p:cNvPicPr>
            <a:picLocks noChangeAspect="1" noChangeArrowheads="1"/>
          </p:cNvPicPr>
          <p:nvPr/>
        </p:nvPicPr>
        <p:blipFill>
          <a:blip r:embed="rId5" cstate="print"/>
          <a:srcRect l="20469" t="-625" r="6054"/>
          <a:stretch>
            <a:fillRect/>
          </a:stretch>
        </p:blipFill>
        <p:spPr bwMode="auto">
          <a:xfrm rot="5400000">
            <a:off x="5894652" y="820464"/>
            <a:ext cx="2712546" cy="2786082"/>
          </a:xfrm>
          <a:prstGeom prst="rect">
            <a:avLst/>
          </a:prstGeom>
          <a:noFill/>
        </p:spPr>
      </p:pic>
      <p:pic>
        <p:nvPicPr>
          <p:cNvPr id="1029" name="Picture 5" descr="E:\Фото для Лены\P1140502.JPG"/>
          <p:cNvPicPr>
            <a:picLocks noChangeAspect="1" noChangeArrowheads="1"/>
          </p:cNvPicPr>
          <p:nvPr/>
        </p:nvPicPr>
        <p:blipFill>
          <a:blip r:embed="rId6" cstate="print"/>
          <a:srcRect l="10273" t="17656" r="7109"/>
          <a:stretch>
            <a:fillRect/>
          </a:stretch>
        </p:blipFill>
        <p:spPr bwMode="auto">
          <a:xfrm>
            <a:off x="4929190" y="3715462"/>
            <a:ext cx="3786214" cy="2830251"/>
          </a:xfrm>
          <a:prstGeom prst="rect">
            <a:avLst/>
          </a:prstGeom>
          <a:noFill/>
        </p:spPr>
      </p:pic>
      <p:pic>
        <p:nvPicPr>
          <p:cNvPr id="7" name="Picture 3" descr="E:\Фото для Лены\P11405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2643182"/>
            <a:ext cx="2428892" cy="1821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285720" y="1285860"/>
          <a:ext cx="8572560" cy="198240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86280"/>
                <a:gridCol w="4286280"/>
              </a:tblGrid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Ляхова Ю.А.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Исаева Е.В.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6802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«Детская журналистика»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Консультация </a:t>
                      </a:r>
                    </a:p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детской одаренности в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/с и дома»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282" y="285728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Взаимодействие с педагогами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документация логопедической группы 2018-19\ФОТО логопедическая 2018-19\проек представляем\P114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3679034"/>
            <a:ext cx="3548086" cy="2661066"/>
          </a:xfrm>
          <a:prstGeom prst="rect">
            <a:avLst/>
          </a:prstGeom>
          <a:noFill/>
        </p:spPr>
      </p:pic>
      <p:pic>
        <p:nvPicPr>
          <p:cNvPr id="7" name="Picture 2" descr="I:\DCIM\114_PANA\P1140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643314"/>
            <a:ext cx="3599260" cy="269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6107/102699435.655/0_876a7_ae916e3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0"/>
            <a:ext cx="857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Личное участие педагогов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 методической работе  ДОУ</a:t>
            </a:r>
          </a:p>
          <a:p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68072807"/>
              </p:ext>
            </p:extLst>
          </p:nvPr>
        </p:nvGraphicFramePr>
        <p:xfrm>
          <a:off x="285720" y="1142984"/>
          <a:ext cx="857256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679</Words>
  <Application>Microsoft Office PowerPoint</Application>
  <PresentationFormat>Экран (4:3)</PresentationFormat>
  <Paragraphs>140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Ирина</cp:lastModifiedBy>
  <cp:revision>61</cp:revision>
  <dcterms:created xsi:type="dcterms:W3CDTF">2019-05-28T06:12:04Z</dcterms:created>
  <dcterms:modified xsi:type="dcterms:W3CDTF">2019-06-27T08:01:08Z</dcterms:modified>
</cp:coreProperties>
</file>